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3" r:id="rId2"/>
    <p:sldId id="342" r:id="rId3"/>
    <p:sldId id="340" r:id="rId4"/>
    <p:sldId id="260" r:id="rId5"/>
    <p:sldId id="272" r:id="rId6"/>
    <p:sldId id="360" r:id="rId7"/>
    <p:sldId id="290" r:id="rId8"/>
    <p:sldId id="324" r:id="rId9"/>
    <p:sldId id="325" r:id="rId10"/>
    <p:sldId id="319" r:id="rId11"/>
    <p:sldId id="357" r:id="rId12"/>
    <p:sldId id="382" r:id="rId13"/>
    <p:sldId id="327" r:id="rId14"/>
    <p:sldId id="329" r:id="rId15"/>
    <p:sldId id="344" r:id="rId16"/>
    <p:sldId id="348" r:id="rId17"/>
    <p:sldId id="346" r:id="rId18"/>
    <p:sldId id="368" r:id="rId19"/>
    <p:sldId id="374" r:id="rId20"/>
    <p:sldId id="375" r:id="rId21"/>
    <p:sldId id="332" r:id="rId22"/>
    <p:sldId id="383" r:id="rId23"/>
    <p:sldId id="381" r:id="rId24"/>
    <p:sldId id="366" r:id="rId25"/>
    <p:sldId id="377" r:id="rId26"/>
    <p:sldId id="378" r:id="rId27"/>
    <p:sldId id="258" r:id="rId28"/>
    <p:sldId id="370" r:id="rId29"/>
    <p:sldId id="371" r:id="rId30"/>
    <p:sldId id="259" r:id="rId31"/>
    <p:sldId id="355" r:id="rId32"/>
    <p:sldId id="376" r:id="rId33"/>
    <p:sldId id="3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4" autoAdjust="0"/>
    <p:restoredTop sz="89274" autoAdjust="0"/>
  </p:normalViewPr>
  <p:slideViewPr>
    <p:cSldViewPr snapToGrid="0">
      <p:cViewPr>
        <p:scale>
          <a:sx n="100" d="100"/>
          <a:sy n="100" d="100"/>
        </p:scale>
        <p:origin x="1080" y="390"/>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4CD29-F2DA-46DB-A3A4-97CCE7A353E4}" type="datetimeFigureOut">
              <a:rPr lang="en-US" smtClean="0"/>
              <a:t>12/14/2016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9026A-B560-4F59-A9C7-A0BB5DE68B28}" type="slidenum">
              <a:rPr lang="en-US" smtClean="0"/>
              <a:t>‹#›</a:t>
            </a:fld>
            <a:endParaRPr lang="en-US"/>
          </a:p>
        </p:txBody>
      </p:sp>
    </p:spTree>
    <p:extLst>
      <p:ext uri="{BB962C8B-B14F-4D97-AF65-F5344CB8AC3E}">
        <p14:creationId xmlns:p14="http://schemas.microsoft.com/office/powerpoint/2010/main" val="3483121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37013B-E8AF-4DA2-B139-03D7151E5398}" type="slidenum">
              <a:rPr lang="en-US" smtClean="0"/>
              <a:t>6</a:t>
            </a:fld>
            <a:endParaRPr lang="en-US"/>
          </a:p>
        </p:txBody>
      </p:sp>
    </p:spTree>
    <p:extLst>
      <p:ext uri="{BB962C8B-B14F-4D97-AF65-F5344CB8AC3E}">
        <p14:creationId xmlns:p14="http://schemas.microsoft.com/office/powerpoint/2010/main" val="3593125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Spatial distribution analysis of landslides (black polygons). a. correlation of landslides with main shock PGA, b. correlation of landslides with slope, c. correlation of landslides with lithology (HHG-Higher Himalayan gneiss; CSS-Continental shelf sediments; PG-</a:t>
            </a:r>
            <a:r>
              <a:rPr lang="en-US" sz="1200" b="0" i="0" u="none" strike="noStrike" kern="1200" baseline="0" dirty="0" err="1" smtClean="0">
                <a:solidFill>
                  <a:schemeClr val="tx1"/>
                </a:solidFill>
                <a:latin typeface="+mn-lt"/>
                <a:ea typeface="+mn-ea"/>
                <a:cs typeface="+mn-cs"/>
              </a:rPr>
              <a:t>Palaeozoic</a:t>
            </a:r>
            <a:r>
              <a:rPr lang="en-US" sz="1200" b="0" i="0" u="none" strike="noStrike" kern="1200" baseline="0" dirty="0" smtClean="0">
                <a:solidFill>
                  <a:schemeClr val="tx1"/>
                </a:solidFill>
                <a:latin typeface="+mn-lt"/>
                <a:ea typeface="+mn-ea"/>
                <a:cs typeface="+mn-cs"/>
              </a:rPr>
              <a:t> granite; CB-Carbonate bands; HHC-Higher Himalayan </a:t>
            </a:r>
            <a:r>
              <a:rPr lang="en-US" sz="1200" b="0" i="0" u="none" strike="noStrike" kern="1200" baseline="0" dirty="0" err="1" smtClean="0">
                <a:solidFill>
                  <a:schemeClr val="tx1"/>
                </a:solidFill>
                <a:latin typeface="+mn-lt"/>
                <a:ea typeface="+mn-ea"/>
                <a:cs typeface="+mn-cs"/>
              </a:rPr>
              <a:t>Crystallines</a:t>
            </a:r>
            <a:r>
              <a:rPr lang="en-US" sz="1200" b="0" i="0" u="none" strike="noStrike" kern="1200" baseline="0" dirty="0" smtClean="0">
                <a:solidFill>
                  <a:schemeClr val="tx1"/>
                </a:solidFill>
                <a:latin typeface="+mn-lt"/>
                <a:ea typeface="+mn-ea"/>
                <a:cs typeface="+mn-cs"/>
              </a:rPr>
              <a:t> (schist, quartzite and gneiss); QB-Quartzite bands; SS-Slate, Shale, Siltstone, Sandstone and graphite Schist; PAS: </a:t>
            </a:r>
            <a:r>
              <a:rPr lang="en-US" sz="1200" b="0" i="0" u="none" strike="noStrike" kern="1200" baseline="0" dirty="0" err="1" smtClean="0">
                <a:solidFill>
                  <a:schemeClr val="tx1"/>
                </a:solidFill>
                <a:latin typeface="+mn-lt"/>
                <a:ea typeface="+mn-ea"/>
                <a:cs typeface="+mn-cs"/>
              </a:rPr>
              <a:t>Phyllite</a:t>
            </a:r>
            <a:r>
              <a:rPr lang="en-US" sz="1200" b="0" i="0" u="none" strike="noStrike" kern="1200" baseline="0" dirty="0" smtClean="0">
                <a:solidFill>
                  <a:schemeClr val="tx1"/>
                </a:solidFill>
                <a:latin typeface="+mn-lt"/>
                <a:ea typeface="+mn-ea"/>
                <a:cs typeface="+mn-cs"/>
              </a:rPr>
              <a:t>, Amphibolite, metasandstone and Schist; LG: </a:t>
            </a:r>
            <a:r>
              <a:rPr lang="en-US" sz="1200" b="0" i="0" u="none" strike="noStrike" kern="1200" baseline="0" dirty="0" err="1" smtClean="0">
                <a:solidFill>
                  <a:schemeClr val="tx1"/>
                </a:solidFill>
                <a:latin typeface="+mn-lt"/>
                <a:ea typeface="+mn-ea"/>
                <a:cs typeface="+mn-cs"/>
              </a:rPr>
              <a:t>Leucogranite</a:t>
            </a:r>
            <a:r>
              <a:rPr lang="en-US" sz="1200" b="0" i="0" u="none" strike="noStrike" kern="1200" baseline="0" dirty="0" smtClean="0">
                <a:solidFill>
                  <a:schemeClr val="tx1"/>
                </a:solidFill>
                <a:latin typeface="+mn-lt"/>
                <a:ea typeface="+mn-ea"/>
                <a:cs typeface="+mn-cs"/>
              </a:rPr>
              <a:t>; LHG-Lesser Himalayan Gneiss; refer </a:t>
            </a:r>
            <a:r>
              <a:rPr lang="en-US" sz="1200" b="0" i="0" u="none" strike="noStrike" kern="1200" baseline="0" dirty="0" err="1" smtClean="0">
                <a:solidFill>
                  <a:schemeClr val="tx1"/>
                </a:solidFill>
                <a:latin typeface="+mn-lt"/>
                <a:ea typeface="+mn-ea"/>
                <a:cs typeface="+mn-cs"/>
              </a:rPr>
              <a:t>Dhital</a:t>
            </a:r>
            <a:r>
              <a:rPr lang="en-US" sz="1200" b="0" i="0" u="none" strike="noStrike" kern="1200" baseline="0" dirty="0" smtClean="0">
                <a:solidFill>
                  <a:schemeClr val="tx1"/>
                </a:solidFill>
                <a:latin typeface="+mn-lt"/>
                <a:ea typeface="+mn-ea"/>
                <a:cs typeface="+mn-cs"/>
              </a:rPr>
              <a:t> (2015) for detailed legend), and d. correlation of landslides with surface deformation</a:t>
            </a:r>
            <a:endParaRPr lang="en-US" dirty="0"/>
          </a:p>
        </p:txBody>
      </p:sp>
      <p:sp>
        <p:nvSpPr>
          <p:cNvPr id="4" name="Slide Number Placeholder 3"/>
          <p:cNvSpPr>
            <a:spLocks noGrp="1"/>
          </p:cNvSpPr>
          <p:nvPr>
            <p:ph type="sldNum" sz="quarter" idx="10"/>
          </p:nvPr>
        </p:nvSpPr>
        <p:spPr/>
        <p:txBody>
          <a:bodyPr/>
          <a:lstStyle/>
          <a:p>
            <a:fld id="{0959026A-B560-4F59-A9C7-A0BB5DE68B28}" type="slidenum">
              <a:rPr lang="en-US" smtClean="0"/>
              <a:t>30</a:t>
            </a:fld>
            <a:endParaRPr lang="en-US"/>
          </a:p>
        </p:txBody>
      </p:sp>
    </p:spTree>
    <p:extLst>
      <p:ext uri="{BB962C8B-B14F-4D97-AF65-F5344CB8AC3E}">
        <p14:creationId xmlns:p14="http://schemas.microsoft.com/office/powerpoint/2010/main" val="243099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3 C588 vertical coseismic deformation (1-m contours); positive numbers = uplift; negative numbers = subsidence. Bold dashed lines are north and south limits of uncertainty in location of northern boundary of Segment C from Goldfinger et al. (2012). Segment boundaries are those of Fig. 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4 C400 vertical coseismic deformation (0.5-m contours); positive numbers = uplift; negative numbers = subsidence. Bold dashed lines are north and south limits of uncertainty in location of northern boundary of segment C from Goldfinger et al. (2012)</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5 D200 vertical coseismic deformation (0.5-m contours); positive numbers = uplift; negative numbers = subsidence. Bold dashed lines are north and south limits of uncertainty in location of northern boundary of segment D from Goldfinger et al. (2012). Segment boundaries are those of Fig. 1</a:t>
            </a:r>
          </a:p>
          <a:p>
            <a:endParaRPr lang="en-US" sz="1200" b="0" i="0" u="none" strike="noStrike" kern="1200" baseline="0" dirty="0" smtClean="0">
              <a:solidFill>
                <a:schemeClr val="tx1"/>
              </a:solidFill>
              <a:latin typeface="+mn-lt"/>
              <a:ea typeface="+mn-ea"/>
              <a:cs typeface="+mn-cs"/>
            </a:endParaRP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959026A-B560-4F59-A9C7-A0BB5DE68B28}" type="slidenum">
              <a:rPr lang="en-US" smtClean="0"/>
              <a:t>31</a:t>
            </a:fld>
            <a:endParaRPr lang="en-US"/>
          </a:p>
        </p:txBody>
      </p:sp>
    </p:spTree>
    <p:extLst>
      <p:ext uri="{BB962C8B-B14F-4D97-AF65-F5344CB8AC3E}">
        <p14:creationId xmlns:p14="http://schemas.microsoft.com/office/powerpoint/2010/main" val="512410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115. </a:t>
            </a:r>
            <a:r>
              <a:rPr lang="en-US" sz="1200" b="0" i="0" u="none" strike="noStrike" kern="1200" baseline="0" dirty="0" smtClean="0">
                <a:solidFill>
                  <a:schemeClr val="tx1"/>
                </a:solidFill>
                <a:latin typeface="+mn-lt"/>
                <a:ea typeface="+mn-ea"/>
                <a:cs typeface="+mn-cs"/>
              </a:rPr>
              <a:t>Maps showing difference in peak ground acceleration from individual subduction-interface ground motion models compared to the 2008 model at 2-percent in 50 years probability of exceedance and VS30 site conditions of 760 meters per second. </a:t>
            </a:r>
            <a:r>
              <a:rPr lang="en-US" sz="1200" b="0" i="1"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AB03-GL (Atkinson and Boore, 2003) global model; </a:t>
            </a:r>
            <a:r>
              <a:rPr lang="en-US" sz="1200" b="0" i="1"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AM09 (Atkinson and Macias, 2009); </a:t>
            </a:r>
            <a:r>
              <a:rPr lang="en-US" sz="1200" b="0" i="1"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 BCHYDRO (Addo and others, 2012); and </a:t>
            </a:r>
            <a:r>
              <a:rPr lang="en-US" sz="1200" b="0" i="1"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ZHAO (Zhao and others, 2006) models. </a:t>
            </a:r>
          </a:p>
          <a:p>
            <a:endParaRPr lang="en-US" dirty="0"/>
          </a:p>
        </p:txBody>
      </p:sp>
      <p:sp>
        <p:nvSpPr>
          <p:cNvPr id="4" name="Slide Number Placeholder 3"/>
          <p:cNvSpPr>
            <a:spLocks noGrp="1"/>
          </p:cNvSpPr>
          <p:nvPr>
            <p:ph type="sldNum" sz="quarter" idx="10"/>
          </p:nvPr>
        </p:nvSpPr>
        <p:spPr/>
        <p:txBody>
          <a:bodyPr/>
          <a:lstStyle/>
          <a:p>
            <a:fld id="{F937013B-E8AF-4DA2-B139-03D7151E5398}" type="slidenum">
              <a:rPr lang="en-US" smtClean="0"/>
              <a:t>32</a:t>
            </a:fld>
            <a:endParaRPr lang="en-US"/>
          </a:p>
        </p:txBody>
      </p:sp>
    </p:spTree>
    <p:extLst>
      <p:ext uri="{BB962C8B-B14F-4D97-AF65-F5344CB8AC3E}">
        <p14:creationId xmlns:p14="http://schemas.microsoft.com/office/powerpoint/2010/main" val="250468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bg1"/>
                </a:solidFill>
                <a:effectLst>
                  <a:outerShdw blurRad="38100" dist="38100" dir="2700000" algn="tl">
                    <a:srgbClr val="000000">
                      <a:alpha val="43137"/>
                    </a:srgbClr>
                  </a:outerShdw>
                </a:effectLst>
              </a:rPr>
              <a:t>Holocene rupture lengths of Cascadia great earthquakes from marine and onshore paleoseismology. Four images showing rupture modes inferred from turbidite stratigraphic/14C correlation, supported by onshore radiocarbon data. Marine core sites controlling rupture-length estimates are shown as yellow dots.</a:t>
            </a:r>
          </a:p>
          <a:p>
            <a:endParaRPr lang="en-US" sz="1200" b="1" dirty="0" smtClean="0">
              <a:solidFill>
                <a:schemeClr val="bg1"/>
              </a:solidFill>
              <a:effectLst>
                <a:outerShdw blurRad="38100" dist="38100" dir="2700000" algn="tl">
                  <a:srgbClr val="000000">
                    <a:alpha val="43137"/>
                  </a:srgbClr>
                </a:outerShdw>
              </a:effectLst>
            </a:endParaRPr>
          </a:p>
          <a:p>
            <a:r>
              <a:rPr lang="en-US" sz="1200" b="0" i="0" u="none" strike="noStrike" kern="1200" baseline="0" dirty="0" smtClean="0">
                <a:solidFill>
                  <a:schemeClr val="tx1"/>
                </a:solidFill>
                <a:latin typeface="+mn-lt"/>
                <a:ea typeface="+mn-ea"/>
                <a:cs typeface="+mn-cs"/>
              </a:rPr>
              <a:t>Fig. 18. Segmented </a:t>
            </a:r>
            <a:r>
              <a:rPr lang="en-US" sz="1200" b="0" i="0" u="none" strike="noStrike" kern="1200" baseline="0" dirty="0" err="1" smtClean="0">
                <a:solidFill>
                  <a:schemeClr val="tx1"/>
                </a:solidFill>
                <a:latin typeface="+mn-lt"/>
                <a:ea typeface="+mn-ea"/>
                <a:cs typeface="+mn-cs"/>
              </a:rPr>
              <a:t>rupturemodel</a:t>
            </a:r>
            <a:r>
              <a:rPr lang="en-US" sz="1200" b="0" i="0" u="none" strike="noStrike" kern="1200" baseline="0" dirty="0" smtClean="0">
                <a:solidFill>
                  <a:schemeClr val="tx1"/>
                </a:solidFill>
                <a:latin typeface="+mn-lt"/>
                <a:ea typeface="+mn-ea"/>
                <a:cs typeface="+mn-cs"/>
              </a:rPr>
              <a:t>, revised </a:t>
            </a:r>
            <a:r>
              <a:rPr lang="en-US" sz="1200" b="0" i="0" u="none" strike="noStrike" kern="1200" baseline="0" dirty="0" err="1" smtClean="0">
                <a:solidFill>
                  <a:schemeClr val="tx1"/>
                </a:solidFill>
                <a:latin typeface="+mn-lt"/>
                <a:ea typeface="+mn-ea"/>
                <a:cs typeface="+mn-cs"/>
              </a:rPr>
              <a:t>fromGoldfinger</a:t>
            </a:r>
            <a:r>
              <a:rPr lang="en-US" sz="1200" b="0" i="0" u="none" strike="noStrike" kern="1200" baseline="0" dirty="0" smtClean="0">
                <a:solidFill>
                  <a:schemeClr val="tx1"/>
                </a:solidFill>
                <a:latin typeface="+mn-lt"/>
                <a:ea typeface="+mn-ea"/>
                <a:cs typeface="+mn-cs"/>
              </a:rPr>
              <a:t> et al. (2012a, b). </a:t>
            </a:r>
            <a:r>
              <a:rPr lang="en-US" sz="1200" b="0" i="0" u="none" strike="noStrike" kern="1200" baseline="0" dirty="0" err="1" smtClean="0">
                <a:solidFill>
                  <a:schemeClr val="tx1"/>
                </a:solidFill>
                <a:latin typeface="+mn-lt"/>
                <a:ea typeface="+mn-ea"/>
                <a:cs typeface="+mn-cs"/>
              </a:rPr>
              <a:t>Thismodel</a:t>
            </a:r>
            <a:r>
              <a:rPr lang="en-US" sz="1200" b="0" i="0" u="none" strike="noStrike" kern="1200" baseline="0" dirty="0" smtClean="0">
                <a:solidFill>
                  <a:schemeClr val="tx1"/>
                </a:solidFill>
                <a:latin typeface="+mn-lt"/>
                <a:ea typeface="+mn-ea"/>
                <a:cs typeface="+mn-cs"/>
              </a:rPr>
              <a:t> reflects revision of the northern boundaries of Segments B, C, and D, with addition of a subdivision</a:t>
            </a:r>
          </a:p>
          <a:p>
            <a:r>
              <a:rPr lang="en-US" sz="1200" b="0" i="0" u="none" strike="noStrike" kern="1200" baseline="0" dirty="0" smtClean="0">
                <a:solidFill>
                  <a:schemeClr val="tx1"/>
                </a:solidFill>
                <a:latin typeface="+mn-lt"/>
                <a:ea typeface="+mn-ea"/>
                <a:cs typeface="+mn-cs"/>
              </a:rPr>
              <a:t>to include C′ and addition of segments E and F based on </a:t>
            </a:r>
            <a:r>
              <a:rPr lang="en-US" sz="1200" b="0" i="0" u="none" strike="noStrike" kern="1200" baseline="0" dirty="0" err="1" smtClean="0">
                <a:solidFill>
                  <a:schemeClr val="tx1"/>
                </a:solidFill>
                <a:latin typeface="+mn-lt"/>
                <a:ea typeface="+mn-ea"/>
                <a:cs typeface="+mn-cs"/>
              </a:rPr>
              <a:t>newcore</a:t>
            </a:r>
            <a:r>
              <a:rPr lang="en-US" sz="1200" b="0" i="0" u="none" strike="noStrike" kern="1200" baseline="0" dirty="0" smtClean="0">
                <a:solidFill>
                  <a:schemeClr val="tx1"/>
                </a:solidFill>
                <a:latin typeface="+mn-lt"/>
                <a:ea typeface="+mn-ea"/>
                <a:cs typeface="+mn-cs"/>
              </a:rPr>
              <a:t> data and </a:t>
            </a:r>
            <a:r>
              <a:rPr lang="en-US" sz="1200" b="0" i="0" u="none" strike="noStrike" kern="1200" baseline="0" dirty="0" err="1" smtClean="0">
                <a:solidFill>
                  <a:schemeClr val="tx1"/>
                </a:solidFill>
                <a:latin typeface="+mn-lt"/>
                <a:ea typeface="+mn-ea"/>
                <a:cs typeface="+mn-cs"/>
              </a:rPr>
              <a:t>tsunamimodeling</a:t>
            </a:r>
            <a:r>
              <a:rPr lang="en-US" sz="1200" b="0" i="0" u="none" strike="noStrike" kern="1200" baseline="0" dirty="0" smtClean="0">
                <a:solidFill>
                  <a:schemeClr val="tx1"/>
                </a:solidFill>
                <a:latin typeface="+mn-lt"/>
                <a:ea typeface="+mn-ea"/>
                <a:cs typeface="+mn-cs"/>
              </a:rPr>
              <a:t> at Bradley Lake (Priest et al. 2014).Marine core sites controlling rupture-length estimates are</a:t>
            </a:r>
          </a:p>
          <a:p>
            <a:r>
              <a:rPr lang="en-US" sz="1200" b="0" i="0" u="none" strike="noStrike" kern="1200" baseline="0" dirty="0" smtClean="0">
                <a:solidFill>
                  <a:schemeClr val="tx1"/>
                </a:solidFill>
                <a:latin typeface="+mn-lt"/>
                <a:ea typeface="+mn-ea"/>
                <a:cs typeface="+mn-cs"/>
              </a:rPr>
              <a:t>shown as </a:t>
            </a:r>
            <a:r>
              <a:rPr lang="en-US" sz="1200" b="0" i="0" u="none" strike="noStrike" kern="1200" baseline="0" dirty="0" err="1" smtClean="0">
                <a:solidFill>
                  <a:schemeClr val="tx1"/>
                </a:solidFill>
                <a:latin typeface="+mn-lt"/>
                <a:ea typeface="+mn-ea"/>
                <a:cs typeface="+mn-cs"/>
              </a:rPr>
              <a:t>yellowdots</a:t>
            </a:r>
            <a:r>
              <a:rPr lang="en-US" sz="1200" b="0" i="0" u="none" strike="noStrike" kern="1200" baseline="0" dirty="0" smtClean="0">
                <a:solidFill>
                  <a:schemeClr val="tx1"/>
                </a:solidFill>
                <a:latin typeface="+mn-lt"/>
                <a:ea typeface="+mn-ea"/>
                <a:cs typeface="+mn-cs"/>
              </a:rPr>
              <a:t>. Addition of several small ruptures in northern California are shown in Segment E, and a single northern rupture is identified </a:t>
            </a:r>
            <a:r>
              <a:rPr lang="en-US" sz="1200" b="0" i="0" u="none" strike="noStrike" kern="1200" baseline="0" dirty="0" err="1" smtClean="0">
                <a:solidFill>
                  <a:schemeClr val="tx1"/>
                </a:solidFill>
                <a:latin typeface="+mn-lt"/>
                <a:ea typeface="+mn-ea"/>
                <a:cs typeface="+mn-cs"/>
              </a:rPr>
              <a:t>offWashington</a:t>
            </a:r>
            <a:r>
              <a:rPr lang="en-US" sz="1200" b="0" i="0" u="none" strike="noStrike" kern="1200" baseline="0" dirty="0" smtClean="0">
                <a:solidFill>
                  <a:schemeClr val="tx1"/>
                </a:solidFill>
                <a:latin typeface="+mn-lt"/>
                <a:ea typeface="+mn-ea"/>
                <a:cs typeface="+mn-cs"/>
              </a:rPr>
              <a:t> in Segment F, both from</a:t>
            </a:r>
          </a:p>
          <a:p>
            <a:r>
              <a:rPr lang="en-US" sz="1200" b="0" i="0" u="none" strike="noStrike" kern="1200" baseline="0" dirty="0" smtClean="0">
                <a:solidFill>
                  <a:schemeClr val="tx1"/>
                </a:solidFill>
                <a:latin typeface="+mn-lt"/>
                <a:ea typeface="+mn-ea"/>
                <a:cs typeface="+mn-cs"/>
              </a:rPr>
              <a:t>Goldfinger et al. (2013a, b). Preferred latitudinal limits shown with red shading. </a:t>
            </a:r>
            <a:r>
              <a:rPr lang="en-US" sz="1200" b="0" i="0" u="none" strike="noStrike" kern="1200" baseline="0" dirty="0" err="1" smtClean="0">
                <a:solidFill>
                  <a:schemeClr val="tx1"/>
                </a:solidFill>
                <a:latin typeface="+mn-lt"/>
                <a:ea typeface="+mn-ea"/>
                <a:cs typeface="+mn-cs"/>
              </a:rPr>
              <a:t>Estimatedminimumandmaximumlatitudinal</a:t>
            </a:r>
            <a:r>
              <a:rPr lang="en-US" sz="1200" b="0" i="0" u="none" strike="noStrike" kern="1200" baseline="0" dirty="0" smtClean="0">
                <a:solidFill>
                  <a:schemeClr val="tx1"/>
                </a:solidFill>
                <a:latin typeface="+mn-lt"/>
                <a:ea typeface="+mn-ea"/>
                <a:cs typeface="+mn-cs"/>
              </a:rPr>
              <a:t> rupture limits shown with dashed </a:t>
            </a:r>
            <a:r>
              <a:rPr lang="en-US" sz="1200" b="0" i="0" u="none" strike="noStrike" kern="1200" baseline="0" dirty="0" err="1" smtClean="0">
                <a:solidFill>
                  <a:schemeClr val="tx1"/>
                </a:solidFill>
                <a:latin typeface="+mn-lt"/>
                <a:ea typeface="+mn-ea"/>
                <a:cs typeface="+mn-cs"/>
              </a:rPr>
              <a:t>lines.Widths</a:t>
            </a:r>
            <a:r>
              <a:rPr lang="en-US" sz="1200" b="0" i="0" u="none" strike="noStrike" kern="1200" baseline="0" dirty="0" smtClean="0">
                <a:solidFill>
                  <a:schemeClr val="tx1"/>
                </a:solidFill>
                <a:latin typeface="+mn-lt"/>
                <a:ea typeface="+mn-ea"/>
                <a:cs typeface="+mn-cs"/>
              </a:rPr>
              <a:t> of up and</a:t>
            </a:r>
          </a:p>
          <a:p>
            <a:r>
              <a:rPr lang="en-US" sz="1200" b="0" i="0" u="none" strike="noStrike" kern="1200" baseline="0" dirty="0" err="1" smtClean="0">
                <a:solidFill>
                  <a:schemeClr val="tx1"/>
                </a:solidFill>
                <a:latin typeface="+mn-lt"/>
                <a:ea typeface="+mn-ea"/>
                <a:cs typeface="+mn-cs"/>
              </a:rPr>
              <a:t>downdip</a:t>
            </a:r>
            <a:r>
              <a:rPr lang="en-US" sz="1200" b="0" i="0" u="none" strike="noStrike" kern="1200" baseline="0" dirty="0" smtClean="0">
                <a:solidFill>
                  <a:schemeClr val="tx1"/>
                </a:solidFill>
                <a:latin typeface="+mn-lt"/>
                <a:ea typeface="+mn-ea"/>
                <a:cs typeface="+mn-cs"/>
              </a:rPr>
              <a:t> limits approximate. Paleoseismic segmentation shown also is compatible with latitudinal boundaries of episodic tremor and slip (ETS) events proposed for the </a:t>
            </a:r>
            <a:r>
              <a:rPr lang="en-US" sz="1200" b="0" i="0" u="none" strike="noStrike" kern="1200" baseline="0" dirty="0" err="1" smtClean="0">
                <a:solidFill>
                  <a:schemeClr val="tx1"/>
                </a:solidFill>
                <a:latin typeface="+mn-lt"/>
                <a:ea typeface="+mn-ea"/>
                <a:cs typeface="+mn-cs"/>
              </a:rPr>
              <a:t>downdip</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subduction interface (</a:t>
            </a:r>
            <a:r>
              <a:rPr lang="en-US" sz="1200" b="0" i="0" u="none" strike="noStrike" kern="1200" baseline="0" dirty="0" err="1" smtClean="0">
                <a:solidFill>
                  <a:schemeClr val="tx1"/>
                </a:solidFill>
                <a:latin typeface="+mn-lt"/>
                <a:ea typeface="+mn-ea"/>
                <a:cs typeface="+mn-cs"/>
              </a:rPr>
              <a:t>Brudzinski</a:t>
            </a:r>
            <a:r>
              <a:rPr lang="en-US" sz="1200" b="0" i="0" u="none" strike="noStrike" kern="1200" baseline="0" dirty="0" smtClean="0">
                <a:solidFill>
                  <a:schemeClr val="tx1"/>
                </a:solidFill>
                <a:latin typeface="+mn-lt"/>
                <a:ea typeface="+mn-ea"/>
                <a:cs typeface="+mn-cs"/>
              </a:rPr>
              <a:t> and Allen, 2007) and shown by white dashed lines. NB = Nehalem Bank, HB = </a:t>
            </a:r>
            <a:r>
              <a:rPr lang="en-US" sz="1200" b="0" i="0" u="none" strike="noStrike" kern="1200" baseline="0" dirty="0" err="1" smtClean="0">
                <a:solidFill>
                  <a:schemeClr val="tx1"/>
                </a:solidFill>
                <a:latin typeface="+mn-lt"/>
                <a:ea typeface="+mn-ea"/>
                <a:cs typeface="+mn-cs"/>
              </a:rPr>
              <a:t>Heceta</a:t>
            </a:r>
            <a:r>
              <a:rPr lang="en-US" sz="1200" b="0" i="0" u="none" strike="noStrike" kern="1200" baseline="0" dirty="0" smtClean="0">
                <a:solidFill>
                  <a:schemeClr val="tx1"/>
                </a:solidFill>
                <a:latin typeface="+mn-lt"/>
                <a:ea typeface="+mn-ea"/>
                <a:cs typeface="+mn-cs"/>
              </a:rPr>
              <a:t> Bank, CB = Coquille Bank; OB = Oceanus Basin, HR =</a:t>
            </a:r>
          </a:p>
          <a:p>
            <a:r>
              <a:rPr lang="en-US" sz="1200" b="0" i="0" u="none" strike="noStrike" kern="1200" baseline="0" dirty="0" smtClean="0">
                <a:solidFill>
                  <a:schemeClr val="tx1"/>
                </a:solidFill>
                <a:latin typeface="+mn-lt"/>
                <a:ea typeface="+mn-ea"/>
                <a:cs typeface="+mn-cs"/>
              </a:rPr>
              <a:t>Hydrate Ridge, other locations as noted in text. See Supplementary Table S11 for segment limit criteria. (For interpretation of the references to color in this figure legend, the reader is</a:t>
            </a:r>
          </a:p>
          <a:p>
            <a:r>
              <a:rPr lang="en-US" sz="1200" b="0" i="0" u="none" strike="noStrike" kern="1200" baseline="0" dirty="0" smtClean="0">
                <a:solidFill>
                  <a:schemeClr val="tx1"/>
                </a:solidFill>
                <a:latin typeface="+mn-lt"/>
                <a:ea typeface="+mn-ea"/>
                <a:cs typeface="+mn-cs"/>
              </a:rPr>
              <a:t>referred to the web version of this article.)</a:t>
            </a:r>
            <a:endParaRPr lang="en-US" sz="1200" b="1" dirty="0">
              <a:solidFill>
                <a:schemeClr val="bg1"/>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F937013B-E8AF-4DA2-B139-03D7151E5398}" type="slidenum">
              <a:rPr lang="en-US" smtClean="0"/>
              <a:t>7</a:t>
            </a:fld>
            <a:endParaRPr lang="en-US"/>
          </a:p>
        </p:txBody>
      </p:sp>
    </p:spTree>
    <p:extLst>
      <p:ext uri="{BB962C8B-B14F-4D97-AF65-F5344CB8AC3E}">
        <p14:creationId xmlns:p14="http://schemas.microsoft.com/office/powerpoint/2010/main" val="118152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Stratigraphic evidence of disturbances in Bradley Lake sedimentary record caused by great Cascadia earthquakes and their tsunamis [Kelsey et al., 2005]. (a) Conceptual model of tsunami inundation in a coastal lake that leaves a sand deposit in the sedimentary record. (b) Debris layers lacking evidence for tsunami inundation consist of organic mud that interrupts normal laminated lake mud and are inferred to reflect earthquake shaking that destabilizes basin walls. (c) Photo showing sand deposit interpreted to reflect tsunami inundation. (d) Photo showing organic mud layer inferred to reflect seismic shaking. (e) Topographic profile of coast between the Pacific Ocean and Bradley Lake. (f ) Stratigraphic profile of Bradley Lake sediment. Blue circles denote evidence for tsunami inundation. White squares denote evidence for strong shaking without tsunami overtopping the lake outlet.</a:t>
            </a:r>
            <a:endParaRPr lang="en-US" dirty="0"/>
          </a:p>
        </p:txBody>
      </p:sp>
      <p:sp>
        <p:nvSpPr>
          <p:cNvPr id="4" name="Slide Number Placeholder 3"/>
          <p:cNvSpPr>
            <a:spLocks noGrp="1"/>
          </p:cNvSpPr>
          <p:nvPr>
            <p:ph type="sldNum" sz="quarter" idx="10"/>
          </p:nvPr>
        </p:nvSpPr>
        <p:spPr/>
        <p:txBody>
          <a:bodyPr/>
          <a:lstStyle/>
          <a:p>
            <a:fld id="{0959026A-B560-4F59-A9C7-A0BB5DE68B28}" type="slidenum">
              <a:rPr lang="en-US" smtClean="0"/>
              <a:t>9</a:t>
            </a:fld>
            <a:endParaRPr lang="en-US"/>
          </a:p>
        </p:txBody>
      </p:sp>
    </p:spTree>
    <p:extLst>
      <p:ext uri="{BB962C8B-B14F-4D97-AF65-F5344CB8AC3E}">
        <p14:creationId xmlns:p14="http://schemas.microsoft.com/office/powerpoint/2010/main" val="3395648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4 Vertical coseismic deformation (0.5-m contours) of Priest et al. (2014)for a simulated southern Cascadia fault rupture releasing 200 years of slip deficit. Deformation from this source was linearly extrapolated to simulate sources for this study; positive numbers = uplift; negative numbers = subsidence. Red dot at Rogue Apron is location of core hole M9907-31PC-TC; red 30 dot at Hydrate Ridge is core hole RR0207-56PC-TC; FZ = Fracture Zone; CSZ = Cascadia subduction zone; </a:t>
            </a:r>
            <a:r>
              <a:rPr lang="en-US" sz="1200" b="0" i="0" u="none" strike="noStrike" kern="1200" baseline="0" dirty="0" err="1" smtClean="0">
                <a:solidFill>
                  <a:schemeClr val="tx1"/>
                </a:solidFill>
                <a:latin typeface="+mn-lt"/>
                <a:ea typeface="+mn-ea"/>
                <a:cs typeface="+mn-cs"/>
              </a:rPr>
              <a:t>seg</a:t>
            </a:r>
            <a:r>
              <a:rPr lang="en-US" sz="1200" b="0" i="0" u="none" strike="noStrike" kern="1200" baseline="0" dirty="0" smtClean="0">
                <a:solidFill>
                  <a:schemeClr val="tx1"/>
                </a:solidFill>
                <a:latin typeface="+mn-lt"/>
                <a:ea typeface="+mn-ea"/>
                <a:cs typeface="+mn-cs"/>
              </a:rPr>
              <a:t>. = segment; 31 Uncertainty = uncertainty in northern termination of southern Cascadia ruptures inferred from turbidites found in the Rogue 32 Apron core hole but missing from the Hydrate Ridge core hole. Blue dots are lakes with paleoseismic evidence of southern 33 Cascadia earthquakes. Figure is modified from Priest et al. (2014 )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959026A-B560-4F59-A9C7-A0BB5DE68B28}" type="slidenum">
              <a:rPr lang="en-US" smtClean="0"/>
              <a:t>11</a:t>
            </a:fld>
            <a:endParaRPr lang="en-US"/>
          </a:p>
        </p:txBody>
      </p:sp>
    </p:spTree>
    <p:extLst>
      <p:ext uri="{BB962C8B-B14F-4D97-AF65-F5344CB8AC3E}">
        <p14:creationId xmlns:p14="http://schemas.microsoft.com/office/powerpoint/2010/main" val="290542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Maximum tsunami amplitudes at the 10-m water depth for simulations C588 (segment C, 588 years of strain release), C400 (segment C, 400 years of strain release), and D200 (segment D, 200 years of strain release). Segment boundaries are those of Fig. 1</a:t>
            </a:r>
            <a:endParaRPr lang="en-US" dirty="0"/>
          </a:p>
        </p:txBody>
      </p:sp>
      <p:sp>
        <p:nvSpPr>
          <p:cNvPr id="4" name="Slide Number Placeholder 3"/>
          <p:cNvSpPr>
            <a:spLocks noGrp="1"/>
          </p:cNvSpPr>
          <p:nvPr>
            <p:ph type="sldNum" sz="quarter" idx="10"/>
          </p:nvPr>
        </p:nvSpPr>
        <p:spPr/>
        <p:txBody>
          <a:bodyPr/>
          <a:lstStyle/>
          <a:p>
            <a:fld id="{0959026A-B560-4F59-A9C7-A0BB5DE68B28}" type="slidenum">
              <a:rPr lang="en-US" smtClean="0"/>
              <a:t>12</a:t>
            </a:fld>
            <a:endParaRPr lang="en-US"/>
          </a:p>
        </p:txBody>
      </p:sp>
    </p:spTree>
    <p:extLst>
      <p:ext uri="{BB962C8B-B14F-4D97-AF65-F5344CB8AC3E}">
        <p14:creationId xmlns:p14="http://schemas.microsoft.com/office/powerpoint/2010/main" val="11960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34442D-5F73-4A72-90BE-7F445401D24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1727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Correlation of radiocarbon data from coastal paleoseismic sites in south-central Oregon and offshore turbidite sequences from Hydrate Ridge and Rogue Canyon (in Rogue Apron) modified from Witter et al. (2012) with additional data on Hydrate Ridge and Rogue from Goldfinger et al. (2013b; 2016a) and Coos Bay from </a:t>
            </a:r>
            <a:r>
              <a:rPr lang="en-US" sz="1200" b="0" i="0" u="none" strike="noStrike" kern="1200" baseline="0" dirty="0" err="1" smtClean="0">
                <a:solidFill>
                  <a:schemeClr val="tx1"/>
                </a:solidFill>
                <a:latin typeface="+mn-lt"/>
                <a:ea typeface="+mn-ea"/>
                <a:cs typeface="+mn-cs"/>
              </a:rPr>
              <a:t>Milker</a:t>
            </a:r>
            <a:r>
              <a:rPr lang="en-US" sz="1200" b="0" i="0" u="none" strike="noStrike" kern="1200" baseline="0" dirty="0" smtClean="0">
                <a:solidFill>
                  <a:schemeClr val="tx1"/>
                </a:solidFill>
                <a:latin typeface="+mn-lt"/>
                <a:ea typeface="+mn-ea"/>
                <a:cs typeface="+mn-cs"/>
              </a:rPr>
              <a:t> et al. (2016). Turbidites are labeled “T”; labels with “a”, “b”, or “c” are thin muddy turbidites; others are thicker sandy turbidites. Stratigraphic correlations of turbidites have been interpreted by Goldfinger et al. (2012) to reflect long (&gt;500 km) fault ruptures (bold dashes) of most of the megathrust from shorter (&lt;500 km) fault segment breaks (thin dashes) along the southern margin. Up arrows denote maximum age estimates on detrital samples. Symbol width represents relative size of earthquake inferred from deposit thickness or amount of subsidence evident in change in microfossil assemblages. Rectangles represent inferred earthquake age ranges in calendar years before 1950, calibrated from radiocarbon dates using </a:t>
            </a:r>
            <a:r>
              <a:rPr lang="en-US" sz="1200" b="0" i="0" u="none" strike="noStrike" kern="1200" baseline="0" dirty="0" err="1" smtClean="0">
                <a:solidFill>
                  <a:schemeClr val="tx1"/>
                </a:solidFill>
                <a:latin typeface="+mn-lt"/>
                <a:ea typeface="+mn-ea"/>
                <a:cs typeface="+mn-cs"/>
              </a:rPr>
              <a:t>Calib</a:t>
            </a:r>
            <a:r>
              <a:rPr lang="en-US" sz="1200" b="0" i="0" u="none" strike="noStrike" kern="1200" baseline="0" dirty="0" smtClean="0">
                <a:solidFill>
                  <a:schemeClr val="tx1"/>
                </a:solidFill>
                <a:latin typeface="+mn-lt"/>
                <a:ea typeface="+mn-ea"/>
                <a:cs typeface="+mn-cs"/>
              </a:rPr>
              <a:t> 5.0.2 software (</a:t>
            </a:r>
            <a:r>
              <a:rPr lang="en-US" sz="1200" b="0" i="0" u="none" strike="noStrike" kern="1200" baseline="0" dirty="0" err="1" smtClean="0">
                <a:solidFill>
                  <a:schemeClr val="tx1"/>
                </a:solidFill>
                <a:latin typeface="+mn-lt"/>
                <a:ea typeface="+mn-ea"/>
                <a:cs typeface="+mn-cs"/>
              </a:rPr>
              <a:t>Stuiver</a:t>
            </a:r>
            <a:r>
              <a:rPr lang="en-US" sz="1200" b="0" i="0" u="none" strike="noStrike" kern="1200" baseline="0" dirty="0" smtClean="0">
                <a:solidFill>
                  <a:schemeClr val="tx1"/>
                </a:solidFill>
                <a:latin typeface="+mn-lt"/>
                <a:ea typeface="+mn-ea"/>
                <a:cs typeface="+mn-cs"/>
              </a:rPr>
              <a:t> and Reimer 1993; M. </a:t>
            </a:r>
            <a:r>
              <a:rPr lang="en-US" sz="1200" b="0" i="0" u="none" strike="noStrike" kern="1200" baseline="0" dirty="0" err="1" smtClean="0">
                <a:solidFill>
                  <a:schemeClr val="tx1"/>
                </a:solidFill>
                <a:latin typeface="+mn-lt"/>
                <a:ea typeface="+mn-ea"/>
                <a:cs typeface="+mn-cs"/>
              </a:rPr>
              <a:t>Stuiver</a:t>
            </a:r>
            <a:r>
              <a:rPr lang="en-US" sz="1200" b="0" i="0" u="none" strike="noStrike" kern="1200" baseline="0" dirty="0" smtClean="0">
                <a:solidFill>
                  <a:schemeClr val="tx1"/>
                </a:solidFill>
                <a:latin typeface="+mn-lt"/>
                <a:ea typeface="+mn-ea"/>
                <a:cs typeface="+mn-cs"/>
              </a:rPr>
              <a:t>, P. J. Reimer, and R. W. Reimer, CALIB 5.0, 2005, available at http://calib.qub.ac.uk/calib/), the calibration database of Reimer et al. (2004) and the marine reservoir database of </a:t>
            </a:r>
            <a:r>
              <a:rPr lang="en-US" sz="1200" b="0" i="0" u="none" strike="noStrike" kern="1200" baseline="0" dirty="0" err="1" smtClean="0">
                <a:solidFill>
                  <a:schemeClr val="tx1"/>
                </a:solidFill>
                <a:latin typeface="+mn-lt"/>
                <a:ea typeface="+mn-ea"/>
                <a:cs typeface="+mn-cs"/>
              </a:rPr>
              <a:t>Hughen</a:t>
            </a:r>
            <a:r>
              <a:rPr lang="en-US" sz="1200" b="0" i="0" u="none" strike="noStrike" kern="1200" baseline="0" dirty="0" smtClean="0">
                <a:solidFill>
                  <a:schemeClr val="tx1"/>
                </a:solidFill>
                <a:latin typeface="+mn-lt"/>
                <a:ea typeface="+mn-ea"/>
                <a:cs typeface="+mn-cs"/>
              </a:rPr>
              <a:t> et al. (2004). The age ranges presented here have been recalibrated from the original laboratory reported age and are compiled in Goldfinger et al. (2012, Appendix 1) or Goldfinger et al. (2013b). Original age data for Cascadia earthquake records from coastal sites are reported in studies at Alsea Bay (Nelson et al. 2008); Coos Bay (Nelson et al. 1996, 1998; </a:t>
            </a:r>
            <a:r>
              <a:rPr lang="en-US" sz="1200" b="0" i="0" u="none" strike="noStrike" kern="1200" baseline="0" dirty="0" err="1" smtClean="0">
                <a:solidFill>
                  <a:schemeClr val="tx1"/>
                </a:solidFill>
                <a:latin typeface="+mn-lt"/>
                <a:ea typeface="+mn-ea"/>
                <a:cs typeface="+mn-cs"/>
              </a:rPr>
              <a:t>Milker</a:t>
            </a:r>
            <a:r>
              <a:rPr lang="en-US" sz="1200" b="0" i="0" u="none" strike="noStrike" kern="1200" baseline="0" dirty="0" smtClean="0">
                <a:solidFill>
                  <a:schemeClr val="tx1"/>
                </a:solidFill>
                <a:latin typeface="+mn-lt"/>
                <a:ea typeface="+mn-ea"/>
                <a:cs typeface="+mn-cs"/>
              </a:rPr>
              <a:t> et al. 2016); Coquille River (Witter et al. 2003); Bradley Lake (Kelsey et al. 2005); and Sixes River 51 (Kelsey et al. 2002). See Figs. 1b and 4 for geographic locations. </a:t>
            </a:r>
            <a:endParaRPr lang="en-US" dirty="0"/>
          </a:p>
        </p:txBody>
      </p:sp>
      <p:sp>
        <p:nvSpPr>
          <p:cNvPr id="4" name="Slide Number Placeholder 3"/>
          <p:cNvSpPr>
            <a:spLocks noGrp="1"/>
          </p:cNvSpPr>
          <p:nvPr>
            <p:ph type="sldNum" sz="quarter" idx="10"/>
          </p:nvPr>
        </p:nvSpPr>
        <p:spPr/>
        <p:txBody>
          <a:bodyPr/>
          <a:lstStyle/>
          <a:p>
            <a:fld id="{0959026A-B560-4F59-A9C7-A0BB5DE68B28}" type="slidenum">
              <a:rPr lang="en-US" smtClean="0"/>
              <a:t>23</a:t>
            </a:fld>
            <a:endParaRPr lang="en-US"/>
          </a:p>
        </p:txBody>
      </p:sp>
    </p:spTree>
    <p:extLst>
      <p:ext uri="{BB962C8B-B14F-4D97-AF65-F5344CB8AC3E}">
        <p14:creationId xmlns:p14="http://schemas.microsoft.com/office/powerpoint/2010/main" val="406774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28</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Distribution of coseismic surface ruptures (white lines) and earthquake-triggered landslides (red polygons) triggered by the 2008 Wenchuan earthquake. A the</a:t>
            </a:r>
          </a:p>
          <a:p>
            <a:r>
              <a:rPr lang="en-US" sz="1200" b="0" i="0" u="none" strike="noStrike" kern="1200" baseline="0" dirty="0" err="1" smtClean="0">
                <a:solidFill>
                  <a:schemeClr val="tx1"/>
                </a:solidFill>
                <a:latin typeface="+mn-lt"/>
                <a:ea typeface="+mn-ea"/>
                <a:cs typeface="+mn-cs"/>
              </a:rPr>
              <a:t>Yingxiu-Beichuan</a:t>
            </a:r>
            <a:r>
              <a:rPr lang="en-US" sz="1200" b="0" i="0" u="none" strike="noStrike" kern="1200" baseline="0" dirty="0" smtClean="0">
                <a:solidFill>
                  <a:schemeClr val="tx1"/>
                </a:solidFill>
                <a:latin typeface="+mn-lt"/>
                <a:ea typeface="+mn-ea"/>
                <a:cs typeface="+mn-cs"/>
              </a:rPr>
              <a:t> coseismic surface rupture, B the </a:t>
            </a:r>
            <a:r>
              <a:rPr lang="en-US" sz="1200" b="0" i="0" u="none" strike="noStrike" kern="1200" baseline="0" dirty="0" err="1" smtClean="0">
                <a:solidFill>
                  <a:schemeClr val="tx1"/>
                </a:solidFill>
                <a:latin typeface="+mn-lt"/>
                <a:ea typeface="+mn-ea"/>
                <a:cs typeface="+mn-cs"/>
              </a:rPr>
              <a:t>Guanxian-Jiangyou</a:t>
            </a:r>
            <a:r>
              <a:rPr lang="en-US" sz="1200" b="0" i="0" u="none" strike="noStrike" kern="1200" baseline="0" dirty="0" smtClean="0">
                <a:solidFill>
                  <a:schemeClr val="tx1"/>
                </a:solidFill>
                <a:latin typeface="+mn-lt"/>
                <a:ea typeface="+mn-ea"/>
                <a:cs typeface="+mn-cs"/>
              </a:rPr>
              <a:t> coseismic surface rupture, C the </a:t>
            </a:r>
            <a:r>
              <a:rPr lang="en-US" sz="1200" b="0" i="0" u="none" strike="noStrike" kern="1200" baseline="0" dirty="0" err="1" smtClean="0">
                <a:solidFill>
                  <a:schemeClr val="tx1"/>
                </a:solidFill>
                <a:latin typeface="+mn-lt"/>
                <a:ea typeface="+mn-ea"/>
                <a:cs typeface="+mn-cs"/>
              </a:rPr>
              <a:t>Xiaoyudong</a:t>
            </a:r>
            <a:r>
              <a:rPr lang="en-US" sz="1200" b="0" i="0" u="none" strike="noStrike" kern="1200" baseline="0" dirty="0" smtClean="0">
                <a:solidFill>
                  <a:schemeClr val="tx1"/>
                </a:solidFill>
                <a:latin typeface="+mn-lt"/>
                <a:ea typeface="+mn-ea"/>
                <a:cs typeface="+mn-cs"/>
              </a:rPr>
              <a:t> coseismic surface rupture</a:t>
            </a:r>
          </a:p>
          <a:p>
            <a:r>
              <a:rPr lang="en-US" sz="1200" b="0" i="0" u="none" strike="noStrike" kern="1200" baseline="0" dirty="0" smtClean="0">
                <a:solidFill>
                  <a:schemeClr val="tx1"/>
                </a:solidFill>
                <a:latin typeface="+mn-lt"/>
                <a:ea typeface="+mn-ea"/>
                <a:cs typeface="+mn-cs"/>
              </a:rPr>
              <a:t>Fig. 2 Pre- and post-earthquake remote sensing image coverage. a Pre-earthquake; b post-earthquake</a:t>
            </a:r>
          </a:p>
        </p:txBody>
      </p:sp>
    </p:spTree>
    <p:extLst>
      <p:ext uri="{BB962C8B-B14F-4D97-AF65-F5344CB8AC3E}">
        <p14:creationId xmlns:p14="http://schemas.microsoft.com/office/powerpoint/2010/main" val="3970515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131C4F4F-1205-4042-A1EA-7C66739BA009}" type="slidenum">
              <a:rPr lang="en-US" sz="1300">
                <a:latin typeface="Arial" charset="0"/>
              </a:rPr>
              <a:pPr algn="r" eaLnBrk="1" hangingPunct="1"/>
              <a:t>29</a:t>
            </a:fld>
            <a:endParaRPr lang="en-US" sz="130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dirty="0" smtClean="0">
                <a:solidFill>
                  <a:schemeClr val="tx1"/>
                </a:solidFill>
                <a:latin typeface="+mn-lt"/>
                <a:ea typeface="+mn-ea"/>
                <a:cs typeface="+mn-cs"/>
              </a:rPr>
              <a:t>Landslide concentration in relation to the total co-seismic slip distribution of the fault rupture (co-seismic slip distribution model is from Shen et al., 2009). a: The landslide</a:t>
            </a:r>
          </a:p>
          <a:p>
            <a:r>
              <a:rPr lang="en-US" sz="1200" b="0" i="0" u="none" strike="noStrike" kern="1200" baseline="0" dirty="0" smtClean="0">
                <a:solidFill>
                  <a:schemeClr val="tx1"/>
                </a:solidFill>
                <a:latin typeface="+mn-lt"/>
                <a:ea typeface="+mn-ea"/>
                <a:cs typeface="+mn-cs"/>
              </a:rPr>
              <a:t>concentration; b: contour lines of landslide concentration clipped for the projected fault plane boundary; c: the co-seismic slip distribution; d: contour lines of co-seismic slip</a:t>
            </a:r>
          </a:p>
          <a:p>
            <a:r>
              <a:rPr lang="en-US" sz="1200" b="0" i="0" u="none" strike="noStrike" kern="1200" baseline="0" dirty="0" smtClean="0">
                <a:solidFill>
                  <a:schemeClr val="tx1"/>
                </a:solidFill>
                <a:latin typeface="+mn-lt"/>
                <a:ea typeface="+mn-ea"/>
                <a:cs typeface="+mn-cs"/>
              </a:rPr>
              <a:t>distribution.</a:t>
            </a:r>
            <a:endParaRPr lang="en-US" dirty="0" smtClean="0"/>
          </a:p>
        </p:txBody>
      </p:sp>
    </p:spTree>
    <p:extLst>
      <p:ext uri="{BB962C8B-B14F-4D97-AF65-F5344CB8AC3E}">
        <p14:creationId xmlns:p14="http://schemas.microsoft.com/office/powerpoint/2010/main" val="90479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C4F92A-444F-4E81-A4F6-91BE3A56D90B}"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654124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4F92A-444F-4E81-A4F6-91BE3A56D90B}"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768191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4F92A-444F-4E81-A4F6-91BE3A56D90B}"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07033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C4F92A-444F-4E81-A4F6-91BE3A56D90B}"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1765272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C4F92A-444F-4E81-A4F6-91BE3A56D90B}" type="datetimeFigureOut">
              <a:rPr lang="en-US" smtClean="0"/>
              <a:t>12/14/2016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60556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C4F92A-444F-4E81-A4F6-91BE3A56D90B}"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112649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C4F92A-444F-4E81-A4F6-91BE3A56D90B}" type="datetimeFigureOut">
              <a:rPr lang="en-US" smtClean="0"/>
              <a:t>12/14/2016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640956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C4F92A-444F-4E81-A4F6-91BE3A56D90B}" type="datetimeFigureOut">
              <a:rPr lang="en-US" smtClean="0"/>
              <a:t>12/14/2016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969144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4F92A-444F-4E81-A4F6-91BE3A56D90B}" type="datetimeFigureOut">
              <a:rPr lang="en-US" smtClean="0"/>
              <a:t>12/14/2016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260665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4F92A-444F-4E81-A4F6-91BE3A56D90B}"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127527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C4F92A-444F-4E81-A4F6-91BE3A56D90B}" type="datetimeFigureOut">
              <a:rPr lang="en-US" smtClean="0"/>
              <a:t>12/14/2016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3018FB-C806-4A15-AA5C-0667C1B1FCC9}" type="slidenum">
              <a:rPr lang="en-US" smtClean="0"/>
              <a:t>‹#›</a:t>
            </a:fld>
            <a:endParaRPr lang="en-US"/>
          </a:p>
        </p:txBody>
      </p:sp>
    </p:spTree>
    <p:extLst>
      <p:ext uri="{BB962C8B-B14F-4D97-AF65-F5344CB8AC3E}">
        <p14:creationId xmlns:p14="http://schemas.microsoft.com/office/powerpoint/2010/main" val="398295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4F92A-444F-4E81-A4F6-91BE3A56D90B}" type="datetimeFigureOut">
              <a:rPr lang="en-US" smtClean="0"/>
              <a:t>12/14/2016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018FB-C806-4A15-AA5C-0667C1B1FCC9}" type="slidenum">
              <a:rPr lang="en-US" smtClean="0"/>
              <a:t>‹#›</a:t>
            </a:fld>
            <a:endParaRPr lang="en-US"/>
          </a:p>
        </p:txBody>
      </p:sp>
    </p:spTree>
    <p:extLst>
      <p:ext uri="{BB962C8B-B14F-4D97-AF65-F5344CB8AC3E}">
        <p14:creationId xmlns:p14="http://schemas.microsoft.com/office/powerpoint/2010/main" val="1974624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tif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7571662" cy="2123658"/>
          </a:xfrm>
          <a:prstGeom prst="rect">
            <a:avLst/>
          </a:prstGeom>
          <a:noFill/>
        </p:spPr>
        <p:txBody>
          <a:bodyPr wrap="square" rtlCol="0">
            <a:spAutoFit/>
          </a:bodyPr>
          <a:lstStyle/>
          <a:p>
            <a:r>
              <a:rPr lang="en-US" sz="4400" b="1" dirty="0" smtClean="0">
                <a:solidFill>
                  <a:srgbClr val="FFC000"/>
                </a:solidFill>
                <a:effectLst>
                  <a:outerShdw blurRad="38100" dist="38100" dir="2700000" algn="tl">
                    <a:srgbClr val="000000">
                      <a:alpha val="43137"/>
                    </a:srgbClr>
                  </a:outerShdw>
                </a:effectLst>
              </a:rPr>
              <a:t>Bradley </a:t>
            </a:r>
            <a:r>
              <a:rPr lang="en-US" sz="4400" b="1" dirty="0">
                <a:solidFill>
                  <a:srgbClr val="FFC000"/>
                </a:solidFill>
                <a:effectLst>
                  <a:outerShdw blurRad="38100" dist="38100" dir="2700000" algn="tl">
                    <a:srgbClr val="000000">
                      <a:alpha val="43137"/>
                    </a:srgbClr>
                  </a:outerShdw>
                </a:effectLst>
              </a:rPr>
              <a:t>Lake: There and Back Again, Additional Sedimentary Evidence for Earthquakes</a:t>
            </a:r>
          </a:p>
        </p:txBody>
      </p:sp>
      <p:sp>
        <p:nvSpPr>
          <p:cNvPr id="5" name="TextBox 4"/>
          <p:cNvSpPr txBox="1"/>
          <p:nvPr/>
        </p:nvSpPr>
        <p:spPr>
          <a:xfrm>
            <a:off x="189111" y="2098462"/>
            <a:ext cx="4856724" cy="1077218"/>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Jason “Jay” R. Patton </a:t>
            </a:r>
            <a:r>
              <a:rPr lang="en-US" sz="2800" b="1" dirty="0" smtClean="0">
                <a:solidFill>
                  <a:schemeClr val="bg1"/>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Jason.Patton@humboldt.edu</a:t>
            </a:r>
            <a:endParaRPr lang="en-US" sz="2800" dirty="0" smtClean="0">
              <a:solidFill>
                <a:srgbClr val="FFFF0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1662" y="0"/>
            <a:ext cx="4620338" cy="6858000"/>
          </a:xfrm>
          <a:prstGeom prst="rect">
            <a:avLst/>
          </a:prstGeom>
        </p:spPr>
      </p:pic>
      <p:sp>
        <p:nvSpPr>
          <p:cNvPr id="8" name="TextBox 7"/>
          <p:cNvSpPr txBox="1"/>
          <p:nvPr/>
        </p:nvSpPr>
        <p:spPr>
          <a:xfrm>
            <a:off x="3560724" y="4595284"/>
            <a:ext cx="4160876" cy="2246769"/>
          </a:xfrm>
          <a:prstGeom prst="rect">
            <a:avLst/>
          </a:prstGeom>
          <a:noFill/>
        </p:spPr>
        <p:txBody>
          <a:bodyPr wrap="square" rtlCol="0">
            <a:spAutoFit/>
          </a:bodyPr>
          <a:lstStyle/>
          <a:p>
            <a:r>
              <a:rPr lang="en-US" sz="2000" b="1" dirty="0" smtClean="0">
                <a:solidFill>
                  <a:schemeClr val="bg1"/>
                </a:solidFill>
                <a:effectLst>
                  <a:outerShdw blurRad="38100" dist="38100" dir="2700000" algn="tl">
                    <a:srgbClr val="000000">
                      <a:alpha val="43137"/>
                    </a:srgbClr>
                  </a:outerShdw>
                </a:effectLst>
              </a:rPr>
              <a:t>With material from fellow jerks:</a:t>
            </a:r>
          </a:p>
          <a:p>
            <a:pPr marL="800100" lvl="1" indent="-342900">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Eileen </a:t>
            </a:r>
            <a:r>
              <a:rPr lang="en-US" sz="2000" b="1" dirty="0">
                <a:solidFill>
                  <a:schemeClr val="bg1"/>
                </a:solidFill>
                <a:effectLst>
                  <a:outerShdw blurRad="38100" dist="38100" dir="2700000" algn="tl">
                    <a:srgbClr val="000000">
                      <a:alpha val="43137"/>
                    </a:srgbClr>
                  </a:outerShdw>
                </a:effectLst>
              </a:rPr>
              <a:t>Hemphill-Haley</a:t>
            </a:r>
          </a:p>
          <a:p>
            <a:pPr marL="800100" lvl="1" indent="-342900">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Harvey Kelsey</a:t>
            </a:r>
          </a:p>
          <a:p>
            <a:pPr marL="800100" lvl="1" indent="-342900">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Ann Morey</a:t>
            </a:r>
          </a:p>
          <a:p>
            <a:pPr marL="800100" lvl="1" indent="-342900">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Alan Nelson</a:t>
            </a:r>
          </a:p>
          <a:p>
            <a:pPr marL="800100" lvl="1" indent="-342900">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Rob Witter</a:t>
            </a:r>
            <a:endParaRPr lang="en-US" sz="2000" b="1" dirty="0">
              <a:solidFill>
                <a:schemeClr val="bg1"/>
              </a:solidFill>
              <a:effectLst>
                <a:outerShdw blurRad="38100" dist="38100" dir="2700000" algn="tl">
                  <a:srgbClr val="000000">
                    <a:alpha val="43137"/>
                  </a:srgbClr>
                </a:outerShdw>
              </a:effectLst>
            </a:endParaRPr>
          </a:p>
          <a:p>
            <a:r>
              <a:rPr lang="en-US" sz="2000" b="1" dirty="0" smtClean="0">
                <a:solidFill>
                  <a:schemeClr val="bg1"/>
                </a:solidFill>
                <a:effectLst>
                  <a:outerShdw blurRad="38100" dist="38100" dir="2700000" algn="tl">
                    <a:srgbClr val="000000">
                      <a:alpha val="43137"/>
                    </a:srgbClr>
                  </a:outerShdw>
                </a:effectLst>
              </a:rPr>
              <a:t>“standing on </a:t>
            </a:r>
            <a:r>
              <a:rPr lang="en-US" sz="2000" b="1" dirty="0">
                <a:solidFill>
                  <a:schemeClr val="bg1"/>
                </a:solidFill>
                <a:effectLst>
                  <a:outerShdw blurRad="38100" dist="38100" dir="2700000" algn="tl">
                    <a:srgbClr val="000000">
                      <a:alpha val="43137"/>
                    </a:srgbClr>
                  </a:outerShdw>
                </a:effectLst>
              </a:rPr>
              <a:t>the shoulders of </a:t>
            </a:r>
            <a:r>
              <a:rPr lang="en-US" sz="2000" b="1" dirty="0" smtClean="0">
                <a:solidFill>
                  <a:schemeClr val="bg1"/>
                </a:solidFill>
                <a:effectLst>
                  <a:outerShdw blurRad="38100" dist="38100" dir="2700000" algn="tl">
                    <a:srgbClr val="000000">
                      <a:alpha val="43137"/>
                    </a:srgbClr>
                  </a:outerShdw>
                </a:effectLst>
              </a:rPr>
              <a:t>giants”</a:t>
            </a:r>
            <a:endParaRPr lang="en-US" sz="20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189111" y="3073822"/>
            <a:ext cx="4856724" cy="1077218"/>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Chris Goldfinger</a:t>
            </a:r>
            <a:r>
              <a:rPr lang="en-US" sz="2800" b="1" dirty="0" smtClean="0">
                <a:solidFill>
                  <a:schemeClr val="bg1"/>
                </a:solidFill>
                <a:effectLst>
                  <a:outerShdw blurRad="38100" dist="38100" dir="2700000" algn="tl">
                    <a:srgbClr val="000000">
                      <a:alpha val="43137"/>
                    </a:srgbClr>
                  </a:outerShdw>
                </a:effectLst>
              </a:rPr>
              <a:t>	</a:t>
            </a:r>
            <a:r>
              <a:rPr lang="en-US" sz="2400" dirty="0" smtClean="0">
                <a:solidFill>
                  <a:srgbClr val="FFFF00"/>
                </a:solidFill>
                <a:effectLst>
                  <a:outerShdw blurRad="38100" dist="38100" dir="2700000" algn="tl">
                    <a:srgbClr val="000000">
                      <a:alpha val="43137"/>
                    </a:srgbClr>
                  </a:outerShdw>
                </a:effectLst>
              </a:rPr>
              <a:t>gold@ceoas.oregonstate.edu</a:t>
            </a:r>
            <a:endParaRPr lang="en-US" sz="2800" dirty="0" smtClean="0">
              <a:solidFill>
                <a:srgbClr val="FFFF0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4965" y="2098462"/>
            <a:ext cx="1128390" cy="115930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2271" y="3394340"/>
            <a:ext cx="1958293" cy="953796"/>
          </a:xfrm>
          <a:prstGeom prst="rect">
            <a:avLst/>
          </a:prstGeom>
        </p:spPr>
      </p:pic>
      <p:sp>
        <p:nvSpPr>
          <p:cNvPr id="11" name="5-Point Star 10"/>
          <p:cNvSpPr/>
          <p:nvPr/>
        </p:nvSpPr>
        <p:spPr>
          <a:xfrm>
            <a:off x="9886391" y="3701805"/>
            <a:ext cx="504279" cy="504279"/>
          </a:xfrm>
          <a:prstGeom prst="star5">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309609" y="3476890"/>
            <a:ext cx="1326716" cy="954107"/>
          </a:xfrm>
          <a:prstGeom prst="rect">
            <a:avLst/>
          </a:prstGeom>
          <a:noFill/>
        </p:spPr>
        <p:txBody>
          <a:bodyPr wrap="square" rtlCol="0">
            <a:spAutoFit/>
          </a:bodyPr>
          <a:lstStyle/>
          <a:p>
            <a:pPr algn="ctr"/>
            <a:r>
              <a:rPr lang="en-US" sz="2800" b="1" dirty="0" smtClean="0">
                <a:solidFill>
                  <a:srgbClr val="002060"/>
                </a:solidFill>
                <a:effectLst>
                  <a:outerShdw blurRad="38100" dist="38100" dir="2700000" algn="tl">
                    <a:srgbClr val="000000">
                      <a:alpha val="43137"/>
                    </a:srgbClr>
                  </a:outerShdw>
                </a:effectLst>
              </a:rPr>
              <a:t>Bradley</a:t>
            </a:r>
          </a:p>
          <a:p>
            <a:pPr algn="ctr"/>
            <a:r>
              <a:rPr lang="en-US" sz="2800" b="1" dirty="0" smtClean="0">
                <a:solidFill>
                  <a:srgbClr val="002060"/>
                </a:solidFill>
                <a:effectLst>
                  <a:outerShdw blurRad="38100" dist="38100" dir="2700000" algn="tl">
                    <a:srgbClr val="000000">
                      <a:alpha val="43137"/>
                    </a:srgbClr>
                  </a:outerShdw>
                </a:effectLst>
              </a:rPr>
              <a:t>Lake</a:t>
            </a:r>
            <a:endParaRPr lang="en-US" sz="2800" b="1" dirty="0">
              <a:solidFill>
                <a:srgbClr val="00206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30996"/>
            <a:ext cx="3560724" cy="2427003"/>
          </a:xfrm>
          <a:prstGeom prst="rect">
            <a:avLst/>
          </a:prstGeom>
        </p:spPr>
      </p:pic>
    </p:spTree>
    <p:extLst>
      <p:ext uri="{BB962C8B-B14F-4D97-AF65-F5344CB8AC3E}">
        <p14:creationId xmlns:p14="http://schemas.microsoft.com/office/powerpoint/2010/main" val="1745655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077" y="0"/>
            <a:ext cx="5802923" cy="6858000"/>
          </a:xfrm>
          <a:prstGeom prst="rect">
            <a:avLst/>
          </a:prstGeom>
        </p:spPr>
      </p:pic>
      <p:sp>
        <p:nvSpPr>
          <p:cNvPr id="7" name="Rectangle 6"/>
          <p:cNvSpPr/>
          <p:nvPr/>
        </p:nvSpPr>
        <p:spPr>
          <a:xfrm>
            <a:off x="202642" y="4660806"/>
            <a:ext cx="6007240" cy="1938992"/>
          </a:xfrm>
          <a:prstGeom prst="rect">
            <a:avLst/>
          </a:prstGeom>
          <a:solidFill>
            <a:schemeClr val="accent4">
              <a:lumMod val="50000"/>
            </a:schemeClr>
          </a:solidFill>
        </p:spPr>
        <p:txBody>
          <a:bodyPr wrap="square">
            <a:spAutoFit/>
          </a:bodyPr>
          <a:lstStyle/>
          <a:p>
            <a:r>
              <a:rPr lang="en-US" sz="2400" b="1" dirty="0" smtClean="0">
                <a:solidFill>
                  <a:schemeClr val="accent4">
                    <a:lumMod val="60000"/>
                    <a:lumOff val="40000"/>
                  </a:schemeClr>
                </a:solidFill>
                <a:effectLst>
                  <a:outerShdw blurRad="38100" dist="38100" dir="2700000" algn="tl">
                    <a:srgbClr val="000000">
                      <a:alpha val="43137"/>
                    </a:srgbClr>
                  </a:outerShdw>
                </a:effectLst>
              </a:rPr>
              <a:t>MMI IX: </a:t>
            </a:r>
            <a:r>
              <a:rPr lang="en-US" sz="2400" b="1" dirty="0">
                <a:solidFill>
                  <a:schemeClr val="accent4">
                    <a:lumMod val="60000"/>
                    <a:lumOff val="40000"/>
                  </a:schemeClr>
                </a:solidFill>
                <a:effectLst>
                  <a:outerShdw blurRad="38100" dist="38100" dir="2700000" algn="tl">
                    <a:srgbClr val="000000">
                      <a:alpha val="43137"/>
                    </a:srgbClr>
                  </a:outerShdw>
                </a:effectLst>
              </a:rPr>
              <a:t>Damage considerable in specially designed structures; well-designed frame structures thrown out of plumb. Damage great in substantial buildings, with partial collapse. Buildings shifted off foundations.</a:t>
            </a:r>
          </a:p>
        </p:txBody>
      </p:sp>
      <p:sp>
        <p:nvSpPr>
          <p:cNvPr id="2" name="5-Point Star 1"/>
          <p:cNvSpPr/>
          <p:nvPr/>
        </p:nvSpPr>
        <p:spPr>
          <a:xfrm>
            <a:off x="7728346" y="984381"/>
            <a:ext cx="504279" cy="504279"/>
          </a:xfrm>
          <a:prstGeom prst="star5">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10421" y="984381"/>
            <a:ext cx="2600584"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rPr>
              <a:t>Bradley Lake</a:t>
            </a:r>
            <a:endParaRPr lang="en-US" sz="3600" b="1" dirty="0">
              <a:effectLst>
                <a:outerShdw blurRad="38100" dist="38100" dir="2700000" algn="tl">
                  <a:srgbClr val="000000">
                    <a:alpha val="43137"/>
                  </a:srgbClr>
                </a:outerShdw>
              </a:effectLst>
            </a:endParaRPr>
          </a:p>
        </p:txBody>
      </p:sp>
      <p:sp>
        <p:nvSpPr>
          <p:cNvPr id="8" name="5-Point Star 7"/>
          <p:cNvSpPr/>
          <p:nvPr/>
        </p:nvSpPr>
        <p:spPr>
          <a:xfrm>
            <a:off x="10658865" y="4031368"/>
            <a:ext cx="504279" cy="504279"/>
          </a:xfrm>
          <a:prstGeom prst="star5">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281573" y="4429973"/>
            <a:ext cx="1468287" cy="1200329"/>
          </a:xfrm>
          <a:prstGeom prst="rect">
            <a:avLst/>
          </a:prstGeom>
          <a:noFill/>
        </p:spPr>
        <p:txBody>
          <a:bodyPr wrap="none" rtlCol="0">
            <a:spAutoFit/>
          </a:bodyPr>
          <a:lstStyle/>
          <a:p>
            <a:pPr algn="ctr"/>
            <a:r>
              <a:rPr lang="en-US" sz="3600" b="1" dirty="0" smtClean="0">
                <a:effectLst>
                  <a:outerShdw blurRad="38100" dist="38100" dir="2700000" algn="tl">
                    <a:srgbClr val="000000">
                      <a:alpha val="43137"/>
                    </a:srgbClr>
                  </a:outerShdw>
                </a:effectLst>
              </a:rPr>
              <a:t>Squaw</a:t>
            </a:r>
          </a:p>
          <a:p>
            <a:pPr algn="ctr"/>
            <a:r>
              <a:rPr lang="en-US" sz="3600" b="1" dirty="0" smtClean="0">
                <a:effectLst>
                  <a:outerShdw blurRad="38100" dist="38100" dir="2700000" algn="tl">
                    <a:srgbClr val="000000">
                      <a:alpha val="43137"/>
                    </a:srgbClr>
                  </a:outerShdw>
                </a:effectLst>
              </a:rPr>
              <a:t>Lake</a:t>
            </a:r>
            <a:endParaRPr lang="en-US" sz="3600" b="1" dirty="0">
              <a:effectLst>
                <a:outerShdw blurRad="38100" dist="38100" dir="2700000" algn="tl">
                  <a:srgbClr val="000000">
                    <a:alpha val="43137"/>
                  </a:srgbClr>
                </a:outerShdw>
              </a:effectLst>
            </a:endParaRPr>
          </a:p>
        </p:txBody>
      </p:sp>
      <p:sp>
        <p:nvSpPr>
          <p:cNvPr id="10" name="Rectangle 9"/>
          <p:cNvSpPr/>
          <p:nvPr/>
        </p:nvSpPr>
        <p:spPr>
          <a:xfrm>
            <a:off x="203480" y="328579"/>
            <a:ext cx="6096000" cy="1815882"/>
          </a:xfrm>
          <a:prstGeom prst="rect">
            <a:avLst/>
          </a:prstGeom>
        </p:spPr>
        <p:txBody>
          <a:bodyPr>
            <a:spAutoFit/>
          </a:bodyPr>
          <a:lstStyle/>
          <a:p>
            <a:r>
              <a:rPr lang="en-US" sz="3200" b="1" u="sng" dirty="0" smtClean="0">
                <a:solidFill>
                  <a:schemeClr val="bg1"/>
                </a:solidFill>
                <a:effectLst>
                  <a:outerShdw blurRad="38100" dist="38100" dir="2700000" algn="tl">
                    <a:srgbClr val="000000">
                      <a:alpha val="43137"/>
                    </a:srgbClr>
                  </a:outerShdw>
                </a:effectLst>
              </a:rPr>
              <a:t>USGS CSZ Scenario Shakemap </a:t>
            </a:r>
          </a:p>
          <a:p>
            <a:pPr marL="571500" indent="-571500">
              <a:buFont typeface="Arial" panose="020B0604020202020204" pitchFamily="34" charset="0"/>
              <a:buChar char="•"/>
            </a:pPr>
            <a:r>
              <a:rPr lang="en-US" sz="4000" b="1" dirty="0" smtClean="0">
                <a:solidFill>
                  <a:srgbClr val="FFFF00"/>
                </a:solidFill>
                <a:effectLst>
                  <a:outerShdw blurRad="38100" dist="38100" dir="2700000" algn="tl">
                    <a:srgbClr val="000000">
                      <a:alpha val="43137"/>
                    </a:srgbClr>
                  </a:outerShdw>
                </a:effectLst>
              </a:rPr>
              <a:t>Squaw Lake = MMI VI</a:t>
            </a:r>
          </a:p>
          <a:p>
            <a:pPr marL="457200" indent="-457200">
              <a:buFont typeface="Arial" panose="020B0604020202020204" pitchFamily="34" charset="0"/>
              <a:buChar char="•"/>
            </a:pPr>
            <a:r>
              <a:rPr lang="en-US" sz="4000" b="1" dirty="0" smtClean="0">
                <a:solidFill>
                  <a:srgbClr val="FFFF00"/>
                </a:solidFill>
                <a:effectLst>
                  <a:outerShdw blurRad="38100" dist="38100" dir="2700000" algn="tl">
                    <a:srgbClr val="000000">
                      <a:alpha val="43137"/>
                    </a:srgbClr>
                  </a:outerShdw>
                </a:effectLst>
              </a:rPr>
              <a:t>Bradley Lake = MMI IX</a:t>
            </a:r>
            <a:endParaRPr lang="en-US" sz="4000" dirty="0">
              <a:solidFill>
                <a:srgbClr val="FFFF00"/>
              </a:solidFill>
            </a:endParaRPr>
          </a:p>
        </p:txBody>
      </p:sp>
    </p:spTree>
    <p:extLst>
      <p:ext uri="{BB962C8B-B14F-4D97-AF65-F5344CB8AC3E}">
        <p14:creationId xmlns:p14="http://schemas.microsoft.com/office/powerpoint/2010/main" val="2417836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919081" y="1729619"/>
            <a:ext cx="1181734" cy="261610"/>
          </a:xfrm>
          <a:prstGeom prst="rect">
            <a:avLst/>
          </a:prstGeom>
          <a:noFill/>
        </p:spPr>
        <p:txBody>
          <a:bodyPr wrap="none" rtlCol="0">
            <a:spAutoFit/>
          </a:bodyPr>
          <a:lstStyle/>
          <a:p>
            <a:r>
              <a:rPr lang="en-US" sz="1050" dirty="0" smtClean="0"/>
              <a:t>Priest et al., 2014</a:t>
            </a:r>
            <a:endParaRPr lang="en-US" sz="105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216125" cy="6858000"/>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6041" t="47912"/>
          <a:stretch/>
        </p:blipFill>
        <p:spPr>
          <a:xfrm>
            <a:off x="2401556" y="3285810"/>
            <a:ext cx="2814569" cy="3572189"/>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73527" y="4548684"/>
            <a:ext cx="1454501" cy="523220"/>
          </a:xfrm>
          <a:prstGeom prst="rect">
            <a:avLst/>
          </a:prstGeom>
          <a:noFill/>
        </p:spPr>
        <p:txBody>
          <a:bodyPr wrap="none" rtlCol="0">
            <a:spAutoFit/>
          </a:bodyPr>
          <a:lstStyle/>
          <a:p>
            <a:pPr algn="ctr"/>
            <a:r>
              <a:rPr lang="en-US" sz="1400" dirty="0" smtClean="0"/>
              <a:t>Priest et al., 2014</a:t>
            </a:r>
          </a:p>
          <a:p>
            <a:pPr algn="ctr"/>
            <a:r>
              <a:rPr lang="en-US" sz="1400" dirty="0" smtClean="0"/>
              <a:t>(Modified)</a:t>
            </a:r>
            <a:endParaRPr lang="en-US" sz="1400" dirty="0"/>
          </a:p>
        </p:txBody>
      </p:sp>
      <p:sp>
        <p:nvSpPr>
          <p:cNvPr id="13" name="Rectangle 12"/>
          <p:cNvSpPr/>
          <p:nvPr/>
        </p:nvSpPr>
        <p:spPr>
          <a:xfrm>
            <a:off x="5403497" y="-21798"/>
            <a:ext cx="6788503" cy="4832092"/>
          </a:xfrm>
          <a:prstGeom prst="rect">
            <a:avLst/>
          </a:prstGeom>
        </p:spPr>
        <p:txBody>
          <a:bodyPr wrap="square">
            <a:spAutoFit/>
          </a:bodyPr>
          <a:lstStyle/>
          <a:p>
            <a:r>
              <a:rPr lang="en-US" sz="4400" b="1" dirty="0" smtClean="0">
                <a:solidFill>
                  <a:schemeClr val="bg1"/>
                </a:solidFill>
                <a:effectLst>
                  <a:outerShdw blurRad="38100" dist="38100" dir="2700000" algn="tl">
                    <a:srgbClr val="000000">
                      <a:alpha val="43137"/>
                    </a:srgbClr>
                  </a:outerShdw>
                </a:effectLst>
              </a:rPr>
              <a:t>Vertical </a:t>
            </a:r>
            <a:r>
              <a:rPr lang="en-US" sz="4400" b="1" dirty="0">
                <a:solidFill>
                  <a:schemeClr val="bg1"/>
                </a:solidFill>
                <a:effectLst>
                  <a:outerShdw blurRad="38100" dist="38100" dir="2700000" algn="tl">
                    <a:srgbClr val="000000">
                      <a:alpha val="43137"/>
                    </a:srgbClr>
                  </a:outerShdw>
                </a:effectLst>
              </a:rPr>
              <a:t>coseismic deformation (0.5-m contours) of Priest et al. (2014</a:t>
            </a:r>
            <a:r>
              <a:rPr lang="en-US" sz="4400" b="1" dirty="0" smtClean="0">
                <a:solidFill>
                  <a:schemeClr val="bg1"/>
                </a:solidFill>
                <a:effectLst>
                  <a:outerShdw blurRad="38100" dist="38100" dir="2700000" algn="tl">
                    <a:srgbClr val="000000">
                      <a:alpha val="43137"/>
                    </a:srgbClr>
                  </a:outerShdw>
                </a:effectLst>
              </a:rPr>
              <a:t>) for </a:t>
            </a:r>
            <a:r>
              <a:rPr lang="en-US" sz="4400" b="1" dirty="0">
                <a:solidFill>
                  <a:schemeClr val="bg1"/>
                </a:solidFill>
                <a:effectLst>
                  <a:outerShdw blurRad="38100" dist="38100" dir="2700000" algn="tl">
                    <a:srgbClr val="000000">
                      <a:alpha val="43137"/>
                    </a:srgbClr>
                  </a:outerShdw>
                </a:effectLst>
              </a:rPr>
              <a:t>a simulated southern Cascadia fault rupture </a:t>
            </a:r>
            <a:r>
              <a:rPr lang="en-US" sz="4400" b="1" dirty="0" smtClean="0">
                <a:solidFill>
                  <a:srgbClr val="FFFF00"/>
                </a:solidFill>
                <a:effectLst>
                  <a:outerShdw blurRad="38100" dist="38100" dir="2700000" algn="tl">
                    <a:srgbClr val="000000">
                      <a:alpha val="43137"/>
                    </a:srgbClr>
                  </a:outerShdw>
                </a:effectLst>
              </a:rPr>
              <a:t>segment D</a:t>
            </a:r>
            <a:r>
              <a:rPr lang="en-US" sz="4400" b="1" dirty="0" smtClean="0">
                <a:solidFill>
                  <a:schemeClr val="bg1"/>
                </a:solidFill>
                <a:effectLst>
                  <a:outerShdw blurRad="38100" dist="38100" dir="2700000" algn="tl">
                    <a:srgbClr val="000000">
                      <a:alpha val="43137"/>
                    </a:srgbClr>
                  </a:outerShdw>
                </a:effectLst>
              </a:rPr>
              <a:t> releasing </a:t>
            </a:r>
            <a:r>
              <a:rPr lang="en-US" sz="4400" b="1" dirty="0">
                <a:solidFill>
                  <a:schemeClr val="bg1"/>
                </a:solidFill>
                <a:effectLst>
                  <a:outerShdw blurRad="38100" dist="38100" dir="2700000" algn="tl">
                    <a:srgbClr val="000000">
                      <a:alpha val="43137"/>
                    </a:srgbClr>
                  </a:outerShdw>
                </a:effectLst>
              </a:rPr>
              <a:t>200 years of slip deficit.</a:t>
            </a:r>
          </a:p>
        </p:txBody>
      </p:sp>
      <p:sp>
        <p:nvSpPr>
          <p:cNvPr id="14" name="TextBox 13"/>
          <p:cNvSpPr txBox="1"/>
          <p:nvPr/>
        </p:nvSpPr>
        <p:spPr>
          <a:xfrm>
            <a:off x="5442179" y="6466870"/>
            <a:ext cx="1841210" cy="369332"/>
          </a:xfrm>
          <a:prstGeom prst="rect">
            <a:avLst/>
          </a:prstGeom>
          <a:noFill/>
        </p:spPr>
        <p:txBody>
          <a:bodyPr wrap="none" rtlCol="0">
            <a:spAutoFit/>
          </a:bodyPr>
          <a:lstStyle/>
          <a:p>
            <a:r>
              <a:rPr lang="en-US" b="1" dirty="0" smtClean="0">
                <a:solidFill>
                  <a:schemeClr val="bg1"/>
                </a:solidFill>
              </a:rPr>
              <a:t>Priest et al., 2014</a:t>
            </a:r>
            <a:endParaRPr lang="en-US" b="1" dirty="0">
              <a:solidFill>
                <a:schemeClr val="bg1"/>
              </a:solidFill>
            </a:endParaRPr>
          </a:p>
        </p:txBody>
      </p:sp>
      <p:grpSp>
        <p:nvGrpSpPr>
          <p:cNvPr id="2" name="Group 1"/>
          <p:cNvGrpSpPr/>
          <p:nvPr/>
        </p:nvGrpSpPr>
        <p:grpSpPr>
          <a:xfrm>
            <a:off x="0" y="-21798"/>
            <a:ext cx="5403497" cy="6858000"/>
            <a:chOff x="0" y="-21798"/>
            <a:chExt cx="5403497" cy="685800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6041" t="47912"/>
            <a:stretch/>
          </p:blipFill>
          <p:spPr>
            <a:xfrm>
              <a:off x="0" y="-21798"/>
              <a:ext cx="5403497" cy="6858000"/>
            </a:xfrm>
            <a:prstGeom prst="rect">
              <a:avLst/>
            </a:prstGeom>
            <a:ln>
              <a:noFill/>
            </a:ln>
            <a:effectLst>
              <a:outerShdw blurRad="292100" dist="139700" dir="2700000" algn="tl" rotWithShape="0">
                <a:srgbClr val="333333">
                  <a:alpha val="65000"/>
                </a:srgbClr>
              </a:outerShdw>
            </a:effectLst>
          </p:spPr>
        </p:pic>
        <p:sp>
          <p:nvSpPr>
            <p:cNvPr id="15" name="5-Point Star 14"/>
            <p:cNvSpPr/>
            <p:nvPr/>
          </p:nvSpPr>
          <p:spPr>
            <a:xfrm>
              <a:off x="2727721" y="2134357"/>
              <a:ext cx="504279" cy="504279"/>
            </a:xfrm>
            <a:prstGeom prst="star5">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01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180504" cy="6858000"/>
          </a:xfrm>
          <a:prstGeom prst="rect">
            <a:avLst/>
          </a:prstGeom>
        </p:spPr>
      </p:pic>
      <p:sp>
        <p:nvSpPr>
          <p:cNvPr id="3" name="Rectangle 2"/>
          <p:cNvSpPr/>
          <p:nvPr/>
        </p:nvSpPr>
        <p:spPr>
          <a:xfrm>
            <a:off x="5180504" y="0"/>
            <a:ext cx="7011496" cy="5447645"/>
          </a:xfrm>
          <a:prstGeom prst="rect">
            <a:avLst/>
          </a:prstGeom>
        </p:spPr>
        <p:txBody>
          <a:bodyPr wrap="square">
            <a:spAutoFit/>
          </a:bodyPr>
          <a:lstStyle/>
          <a:p>
            <a:r>
              <a:rPr lang="en-US" sz="3600" b="1" u="sng" dirty="0">
                <a:solidFill>
                  <a:schemeClr val="bg1"/>
                </a:solidFill>
                <a:effectLst>
                  <a:outerShdw blurRad="38100" dist="38100" dir="2700000" algn="tl">
                    <a:srgbClr val="000000">
                      <a:alpha val="43137"/>
                    </a:srgbClr>
                  </a:outerShdw>
                </a:effectLst>
              </a:rPr>
              <a:t>Maximum tsunami amplitudes</a:t>
            </a:r>
            <a:r>
              <a:rPr lang="en-US" sz="3600" b="1" dirty="0">
                <a:solidFill>
                  <a:schemeClr val="bg1"/>
                </a:solidFill>
                <a:effectLst>
                  <a:outerShdw blurRad="38100" dist="38100" dir="2700000" algn="tl">
                    <a:srgbClr val="000000">
                      <a:alpha val="43137"/>
                    </a:srgbClr>
                  </a:outerShdw>
                </a:effectLst>
              </a:rPr>
              <a:t> at the 10-m water depth for </a:t>
            </a:r>
            <a:r>
              <a:rPr lang="en-US" sz="3600" b="1" dirty="0" smtClean="0">
                <a:solidFill>
                  <a:schemeClr val="bg1"/>
                </a:solidFill>
                <a:effectLst>
                  <a:outerShdw blurRad="38100" dist="38100" dir="2700000" algn="tl">
                    <a:srgbClr val="000000">
                      <a:alpha val="43137"/>
                    </a:srgbClr>
                  </a:outerShdw>
                </a:effectLst>
              </a:rPr>
              <a:t>simulations:</a:t>
            </a:r>
          </a:p>
          <a:p>
            <a:pPr marL="571500" indent="-571500">
              <a:buFont typeface="Arial" panose="020B0604020202020204" pitchFamily="34" charset="0"/>
              <a:buChar char="•"/>
            </a:pPr>
            <a:r>
              <a:rPr lang="en-US" sz="4400" b="1" dirty="0" smtClean="0">
                <a:solidFill>
                  <a:srgbClr val="C00000"/>
                </a:solidFill>
                <a:effectLst>
                  <a:outerShdw blurRad="38100" dist="38100" dir="2700000" algn="tl">
                    <a:srgbClr val="000000">
                      <a:alpha val="43137"/>
                    </a:srgbClr>
                  </a:outerShdw>
                </a:effectLst>
              </a:rPr>
              <a:t>C588</a:t>
            </a:r>
            <a:r>
              <a:rPr lang="en-US" sz="3600" b="1" dirty="0" smtClean="0">
                <a:solidFill>
                  <a:srgbClr val="C00000"/>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(segment C, 588 years of strain </a:t>
            </a:r>
            <a:r>
              <a:rPr lang="en-US" sz="3600" b="1" dirty="0" smtClean="0">
                <a:solidFill>
                  <a:schemeClr val="bg1"/>
                </a:solidFill>
                <a:effectLst>
                  <a:outerShdw blurRad="38100" dist="38100" dir="2700000" algn="tl">
                    <a:srgbClr val="000000">
                      <a:alpha val="43137"/>
                    </a:srgbClr>
                  </a:outerShdw>
                </a:effectLst>
              </a:rPr>
              <a:t>release)</a:t>
            </a:r>
          </a:p>
          <a:p>
            <a:pPr marL="571500" indent="-571500">
              <a:buFont typeface="Arial" panose="020B0604020202020204" pitchFamily="34" charset="0"/>
              <a:buChar char="•"/>
            </a:pPr>
            <a:r>
              <a:rPr lang="en-US" sz="4400" b="1" dirty="0" smtClean="0">
                <a:solidFill>
                  <a:srgbClr val="00B0F0"/>
                </a:solidFill>
                <a:effectLst>
                  <a:outerShdw blurRad="38100" dist="38100" dir="2700000" algn="tl">
                    <a:srgbClr val="000000">
                      <a:alpha val="43137"/>
                    </a:srgbClr>
                  </a:outerShdw>
                </a:effectLst>
              </a:rPr>
              <a:t>C400</a:t>
            </a:r>
            <a:r>
              <a:rPr lang="en-US" sz="3600" b="1" dirty="0" smtClean="0">
                <a:solidFill>
                  <a:srgbClr val="00B0F0"/>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(segment C, 400 years of strain </a:t>
            </a:r>
            <a:r>
              <a:rPr lang="en-US" sz="3600" b="1" dirty="0" smtClean="0">
                <a:solidFill>
                  <a:schemeClr val="bg1"/>
                </a:solidFill>
                <a:effectLst>
                  <a:outerShdw blurRad="38100" dist="38100" dir="2700000" algn="tl">
                    <a:srgbClr val="000000">
                      <a:alpha val="43137"/>
                    </a:srgbClr>
                  </a:outerShdw>
                </a:effectLst>
              </a:rPr>
              <a:t>release)</a:t>
            </a:r>
          </a:p>
          <a:p>
            <a:pPr marL="571500" indent="-571500">
              <a:buFont typeface="Arial" panose="020B0604020202020204" pitchFamily="34" charset="0"/>
              <a:buChar char="•"/>
            </a:pPr>
            <a:r>
              <a:rPr lang="en-US" sz="4400" b="1" dirty="0" smtClean="0">
                <a:solidFill>
                  <a:srgbClr val="00B050"/>
                </a:solidFill>
                <a:effectLst>
                  <a:outerShdw blurRad="38100" dist="38100" dir="2700000" algn="tl">
                    <a:srgbClr val="000000">
                      <a:alpha val="43137"/>
                    </a:srgbClr>
                  </a:outerShdw>
                </a:effectLst>
              </a:rPr>
              <a:t>D200</a:t>
            </a:r>
            <a:r>
              <a:rPr lang="en-US" sz="3600" b="1" dirty="0" smtClean="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(segment D, 200 years of strain release). </a:t>
            </a:r>
          </a:p>
        </p:txBody>
      </p:sp>
      <p:sp>
        <p:nvSpPr>
          <p:cNvPr id="4" name="Rectangle 3"/>
          <p:cNvSpPr/>
          <p:nvPr/>
        </p:nvSpPr>
        <p:spPr>
          <a:xfrm>
            <a:off x="1205272" y="6098065"/>
            <a:ext cx="814647" cy="461665"/>
          </a:xfrm>
          <a:prstGeom prst="rect">
            <a:avLst/>
          </a:prstGeom>
        </p:spPr>
        <p:txBody>
          <a:bodyPr wrap="none">
            <a:spAutoFit/>
          </a:bodyPr>
          <a:lstStyle/>
          <a:p>
            <a:r>
              <a:rPr lang="en-US" sz="2400" b="1" dirty="0">
                <a:solidFill>
                  <a:srgbClr val="C00000"/>
                </a:solidFill>
                <a:effectLst>
                  <a:outerShdw blurRad="38100" dist="38100" dir="2700000" algn="tl">
                    <a:srgbClr val="000000">
                      <a:alpha val="43137"/>
                    </a:srgbClr>
                  </a:outerShdw>
                </a:effectLst>
              </a:rPr>
              <a:t>C588</a:t>
            </a:r>
            <a:endParaRPr lang="en-US" sz="2400" dirty="0">
              <a:solidFill>
                <a:srgbClr val="C00000"/>
              </a:solidFill>
              <a:effectLst>
                <a:outerShdw blurRad="38100" dist="38100" dir="2700000" algn="tl">
                  <a:srgbClr val="000000">
                    <a:alpha val="43137"/>
                  </a:srgbClr>
                </a:outerShdw>
              </a:effectLst>
            </a:endParaRPr>
          </a:p>
        </p:txBody>
      </p:sp>
      <p:sp>
        <p:nvSpPr>
          <p:cNvPr id="5" name="Rectangle 4"/>
          <p:cNvSpPr/>
          <p:nvPr/>
        </p:nvSpPr>
        <p:spPr>
          <a:xfrm>
            <a:off x="2019919" y="6098065"/>
            <a:ext cx="814647" cy="461665"/>
          </a:xfrm>
          <a:prstGeom prst="rect">
            <a:avLst/>
          </a:prstGeom>
        </p:spPr>
        <p:txBody>
          <a:bodyPr wrap="none">
            <a:spAutoFit/>
          </a:bodyPr>
          <a:lstStyle/>
          <a:p>
            <a:r>
              <a:rPr lang="en-US" sz="2400" b="1" dirty="0" smtClean="0">
                <a:solidFill>
                  <a:srgbClr val="00B0F0"/>
                </a:solidFill>
                <a:effectLst>
                  <a:outerShdw blurRad="38100" dist="38100" dir="2700000" algn="tl">
                    <a:srgbClr val="000000">
                      <a:alpha val="43137"/>
                    </a:srgbClr>
                  </a:outerShdw>
                </a:effectLst>
              </a:rPr>
              <a:t>C400</a:t>
            </a:r>
            <a:endParaRPr lang="en-US" sz="2400" dirty="0">
              <a:solidFill>
                <a:srgbClr val="00B0F0"/>
              </a:solidFill>
            </a:endParaRPr>
          </a:p>
        </p:txBody>
      </p:sp>
      <p:sp>
        <p:nvSpPr>
          <p:cNvPr id="6" name="Rectangle 5"/>
          <p:cNvSpPr/>
          <p:nvPr/>
        </p:nvSpPr>
        <p:spPr>
          <a:xfrm>
            <a:off x="2770336" y="6098065"/>
            <a:ext cx="845103" cy="461665"/>
          </a:xfrm>
          <a:prstGeom prst="rect">
            <a:avLst/>
          </a:prstGeom>
        </p:spPr>
        <p:txBody>
          <a:bodyPr wrap="none">
            <a:spAutoFit/>
          </a:bodyPr>
          <a:lstStyle/>
          <a:p>
            <a:r>
              <a:rPr lang="en-US" sz="2400" b="1" dirty="0" smtClean="0">
                <a:solidFill>
                  <a:srgbClr val="00B050"/>
                </a:solidFill>
                <a:effectLst>
                  <a:outerShdw blurRad="38100" dist="38100" dir="2700000" algn="tl">
                    <a:srgbClr val="000000">
                      <a:alpha val="43137"/>
                    </a:srgbClr>
                  </a:outerShdw>
                </a:effectLst>
              </a:rPr>
              <a:t>D200</a:t>
            </a:r>
            <a:endParaRPr lang="en-US" sz="2400" dirty="0"/>
          </a:p>
        </p:txBody>
      </p:sp>
      <p:cxnSp>
        <p:nvCxnSpPr>
          <p:cNvPr id="8" name="Straight Arrow Connector 7"/>
          <p:cNvCxnSpPr>
            <a:stCxn id="6" idx="0"/>
          </p:cNvCxnSpPr>
          <p:nvPr/>
        </p:nvCxnSpPr>
        <p:spPr>
          <a:xfrm flipH="1" flipV="1">
            <a:off x="3094892" y="5606980"/>
            <a:ext cx="97996" cy="49108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427242" y="5536642"/>
            <a:ext cx="84846" cy="64309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1798655" y="5456255"/>
            <a:ext cx="10049" cy="6418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180504" y="6488668"/>
            <a:ext cx="1841210" cy="369332"/>
          </a:xfrm>
          <a:prstGeom prst="rect">
            <a:avLst/>
          </a:prstGeom>
          <a:noFill/>
        </p:spPr>
        <p:txBody>
          <a:bodyPr wrap="none" rtlCol="0">
            <a:spAutoFit/>
          </a:bodyPr>
          <a:lstStyle/>
          <a:p>
            <a:r>
              <a:rPr lang="en-US" b="1" dirty="0" smtClean="0">
                <a:solidFill>
                  <a:schemeClr val="bg1"/>
                </a:solidFill>
              </a:rPr>
              <a:t>Priest et al., 2014</a:t>
            </a:r>
            <a:endParaRPr lang="en-US" b="1" dirty="0">
              <a:solidFill>
                <a:schemeClr val="bg1"/>
              </a:solidFill>
            </a:endParaRPr>
          </a:p>
        </p:txBody>
      </p:sp>
      <p:sp>
        <p:nvSpPr>
          <p:cNvPr id="12" name="5-Point Star 11"/>
          <p:cNvSpPr/>
          <p:nvPr/>
        </p:nvSpPr>
        <p:spPr>
          <a:xfrm>
            <a:off x="3615439" y="3994281"/>
            <a:ext cx="504279" cy="504279"/>
          </a:xfrm>
          <a:prstGeom prst="star5">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4444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771978" cy="6858000"/>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7507" b="61465"/>
          <a:stretch/>
        </p:blipFill>
        <p:spPr>
          <a:xfrm>
            <a:off x="8538563" y="0"/>
            <a:ext cx="1220831" cy="2642716"/>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7507" b="61465"/>
          <a:stretch/>
        </p:blipFill>
        <p:spPr>
          <a:xfrm>
            <a:off x="8538563" y="0"/>
            <a:ext cx="3168127" cy="6858000"/>
          </a:xfrm>
          <a:prstGeom prst="rect">
            <a:avLst/>
          </a:prstGeom>
          <a:ln>
            <a:no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86404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109122" cy="6858000"/>
          </a:xfrm>
          <a:prstGeom prst="rect">
            <a:avLst/>
          </a:prstGeom>
        </p:spPr>
      </p:pic>
      <p:sp>
        <p:nvSpPr>
          <p:cNvPr id="3" name="TextBox 2"/>
          <p:cNvSpPr txBox="1"/>
          <p:nvPr/>
        </p:nvSpPr>
        <p:spPr>
          <a:xfrm>
            <a:off x="8109122" y="0"/>
            <a:ext cx="4082878" cy="1323439"/>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rPr>
              <a:t>Possible Seismoturbidites</a:t>
            </a:r>
            <a:endParaRPr lang="en-US" sz="4000" b="1" dirty="0">
              <a:solidFill>
                <a:schemeClr val="bg1"/>
              </a:solidFill>
              <a:effectLst>
                <a:outerShdw blurRad="38100" dist="38100" dir="2700000" algn="tl">
                  <a:srgbClr val="000000">
                    <a:alpha val="43137"/>
                  </a:srgbClr>
                </a:outerShdw>
              </a:effectLst>
            </a:endParaRPr>
          </a:p>
        </p:txBody>
      </p:sp>
      <p:grpSp>
        <p:nvGrpSpPr>
          <p:cNvPr id="14" name="Group 13"/>
          <p:cNvGrpSpPr/>
          <p:nvPr/>
        </p:nvGrpSpPr>
        <p:grpSpPr>
          <a:xfrm>
            <a:off x="1050105" y="2152022"/>
            <a:ext cx="2778318" cy="1465386"/>
            <a:chOff x="1050105" y="2152022"/>
            <a:chExt cx="2778318" cy="1465386"/>
          </a:xfrm>
        </p:grpSpPr>
        <p:sp>
          <p:nvSpPr>
            <p:cNvPr id="6" name="Rectangle 5"/>
            <p:cNvSpPr/>
            <p:nvPr/>
          </p:nvSpPr>
          <p:spPr>
            <a:xfrm>
              <a:off x="1050105" y="2152022"/>
              <a:ext cx="2778318" cy="8340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50105" y="2986036"/>
              <a:ext cx="2778318" cy="631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50105" y="2384362"/>
              <a:ext cx="301686" cy="369332"/>
            </a:xfrm>
            <a:prstGeom prst="rect">
              <a:avLst/>
            </a:prstGeom>
            <a:noFill/>
          </p:spPr>
          <p:txBody>
            <a:bodyPr wrap="none" rtlCol="0">
              <a:spAutoFit/>
            </a:bodyPr>
            <a:lstStyle/>
            <a:p>
              <a:r>
                <a:rPr lang="en-US" dirty="0" smtClean="0"/>
                <a:t>3</a:t>
              </a:r>
              <a:endParaRPr lang="en-US" dirty="0"/>
            </a:p>
          </p:txBody>
        </p:sp>
        <p:sp>
          <p:nvSpPr>
            <p:cNvPr id="10" name="TextBox 9"/>
            <p:cNvSpPr txBox="1"/>
            <p:nvPr/>
          </p:nvSpPr>
          <p:spPr>
            <a:xfrm>
              <a:off x="1050105" y="3117056"/>
              <a:ext cx="301686" cy="369332"/>
            </a:xfrm>
            <a:prstGeom prst="rect">
              <a:avLst/>
            </a:prstGeom>
            <a:noFill/>
          </p:spPr>
          <p:txBody>
            <a:bodyPr wrap="none" rtlCol="0">
              <a:spAutoFit/>
            </a:bodyPr>
            <a:lstStyle/>
            <a:p>
              <a:r>
                <a:rPr lang="en-US" dirty="0" smtClean="0"/>
                <a:t>4</a:t>
              </a:r>
              <a:endParaRPr lang="en-US" dirty="0"/>
            </a:p>
          </p:txBody>
        </p:sp>
      </p:grpSp>
      <p:grpSp>
        <p:nvGrpSpPr>
          <p:cNvPr id="15" name="Group 14"/>
          <p:cNvGrpSpPr/>
          <p:nvPr/>
        </p:nvGrpSpPr>
        <p:grpSpPr>
          <a:xfrm>
            <a:off x="5004079" y="4724400"/>
            <a:ext cx="3004457" cy="882580"/>
            <a:chOff x="5004079" y="4724400"/>
            <a:chExt cx="3004457" cy="882580"/>
          </a:xfrm>
        </p:grpSpPr>
        <p:sp>
          <p:nvSpPr>
            <p:cNvPr id="5" name="Rectangle 4"/>
            <p:cNvSpPr/>
            <p:nvPr/>
          </p:nvSpPr>
          <p:spPr>
            <a:xfrm>
              <a:off x="5004079" y="4724400"/>
              <a:ext cx="3004457" cy="882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04079" y="4981024"/>
              <a:ext cx="301686" cy="369332"/>
            </a:xfrm>
            <a:prstGeom prst="rect">
              <a:avLst/>
            </a:prstGeom>
            <a:noFill/>
          </p:spPr>
          <p:txBody>
            <a:bodyPr wrap="none" rtlCol="0">
              <a:spAutoFit/>
            </a:bodyPr>
            <a:lstStyle/>
            <a:p>
              <a:r>
                <a:rPr lang="en-US" dirty="0" smtClean="0"/>
                <a:t>5</a:t>
              </a:r>
              <a:endParaRPr lang="en-US" dirty="0"/>
            </a:p>
          </p:txBody>
        </p:sp>
      </p:grpSp>
      <p:sp>
        <p:nvSpPr>
          <p:cNvPr id="4" name="Rectangle 3"/>
          <p:cNvSpPr/>
          <p:nvPr/>
        </p:nvSpPr>
        <p:spPr>
          <a:xfrm>
            <a:off x="5991225" y="5676900"/>
            <a:ext cx="154305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109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9186" y="997114"/>
            <a:ext cx="2103461"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BR94-E-3</a:t>
            </a:r>
            <a:endParaRPr lang="en-US" sz="4000" b="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0" y="-15519"/>
            <a:ext cx="4134465"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Original Interpretation:</a:t>
            </a:r>
          </a:p>
          <a:p>
            <a:r>
              <a:rPr lang="en-US" sz="3200" b="1" dirty="0" smtClean="0">
                <a:solidFill>
                  <a:schemeClr val="bg1"/>
                </a:solidFill>
                <a:effectLst>
                  <a:outerShdw blurRad="38100" dist="38100" dir="2700000" algn="tl">
                    <a:srgbClr val="000000">
                      <a:alpha val="43137"/>
                    </a:srgbClr>
                  </a:outerShdw>
                </a:effectLst>
              </a:rPr>
              <a:t>faintly laminated mud</a:t>
            </a:r>
            <a:endParaRPr lang="en-US" sz="32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921833" y="0"/>
            <a:ext cx="4278159"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CT Interpretation:</a:t>
            </a:r>
          </a:p>
          <a:p>
            <a:r>
              <a:rPr lang="en-US" sz="3200" b="1" dirty="0" smtClean="0">
                <a:solidFill>
                  <a:schemeClr val="bg1"/>
                </a:solidFill>
                <a:effectLst>
                  <a:outerShdw blurRad="38100" dist="38100" dir="2700000" algn="tl">
                    <a:srgbClr val="000000">
                      <a:alpha val="43137"/>
                    </a:srgbClr>
                  </a:outerShdw>
                </a:effectLst>
              </a:rPr>
              <a:t>turbidite upward fining</a:t>
            </a:r>
            <a:endParaRPr lang="en-US" sz="3200" b="1" dirty="0">
              <a:solidFill>
                <a:schemeClr val="bg1"/>
              </a:solidFill>
              <a:effectLst>
                <a:outerShdw blurRad="38100" dist="38100" dir="2700000" algn="tl">
                  <a:srgbClr val="000000">
                    <a:alpha val="43137"/>
                  </a:srgbClr>
                </a:outerShdw>
              </a:effectLst>
            </a:endParaRPr>
          </a:p>
        </p:txBody>
      </p:sp>
      <p:grpSp>
        <p:nvGrpSpPr>
          <p:cNvPr id="4" name="Group 3"/>
          <p:cNvGrpSpPr/>
          <p:nvPr/>
        </p:nvGrpSpPr>
        <p:grpSpPr>
          <a:xfrm>
            <a:off x="0" y="1704999"/>
            <a:ext cx="12192000" cy="4126855"/>
            <a:chOff x="2076450" y="1705000"/>
            <a:chExt cx="10115550" cy="342400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031"/>
            <a:stretch/>
          </p:blipFill>
          <p:spPr>
            <a:xfrm>
              <a:off x="2076450" y="1705000"/>
              <a:ext cx="10115550" cy="3424000"/>
            </a:xfrm>
            <a:prstGeom prst="rect">
              <a:avLst/>
            </a:prstGeom>
          </p:spPr>
        </p:pic>
        <p:sp>
          <p:nvSpPr>
            <p:cNvPr id="2" name="Rectangle 1"/>
            <p:cNvSpPr/>
            <p:nvPr/>
          </p:nvSpPr>
          <p:spPr>
            <a:xfrm>
              <a:off x="4508500" y="3632200"/>
              <a:ext cx="46101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flipV="1">
              <a:off x="7708900" y="3733800"/>
              <a:ext cx="215900" cy="6858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6862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9186" y="997114"/>
            <a:ext cx="2103461"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BR94-E-4</a:t>
            </a:r>
            <a:endParaRPr lang="en-US" sz="40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15519"/>
            <a:ext cx="4134465"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Original Interpretation:</a:t>
            </a:r>
          </a:p>
          <a:p>
            <a:r>
              <a:rPr lang="en-US" sz="3200" b="1" dirty="0">
                <a:solidFill>
                  <a:schemeClr val="bg1"/>
                </a:solidFill>
                <a:effectLst>
                  <a:outerShdw blurRad="38100" dist="38100" dir="2700000" algn="tl">
                    <a:srgbClr val="000000">
                      <a:alpha val="43137"/>
                    </a:srgbClr>
                  </a:outerShdw>
                </a:effectLst>
              </a:rPr>
              <a:t>faintly laminated mud</a:t>
            </a:r>
          </a:p>
        </p:txBody>
      </p:sp>
      <p:sp>
        <p:nvSpPr>
          <p:cNvPr id="6" name="TextBox 5"/>
          <p:cNvSpPr txBox="1"/>
          <p:nvPr/>
        </p:nvSpPr>
        <p:spPr>
          <a:xfrm>
            <a:off x="5921833" y="0"/>
            <a:ext cx="4278159"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CT Interpretation:</a:t>
            </a:r>
          </a:p>
          <a:p>
            <a:r>
              <a:rPr lang="en-US" sz="3200" b="1" dirty="0" smtClean="0">
                <a:solidFill>
                  <a:schemeClr val="bg1"/>
                </a:solidFill>
                <a:effectLst>
                  <a:outerShdw blurRad="38100" dist="38100" dir="2700000" algn="tl">
                    <a:srgbClr val="000000">
                      <a:alpha val="43137"/>
                    </a:srgbClr>
                  </a:outerShdw>
                </a:effectLst>
              </a:rPr>
              <a:t>turbidite upward fining</a:t>
            </a:r>
            <a:endParaRPr lang="en-US" sz="3200" b="1" dirty="0">
              <a:solidFill>
                <a:schemeClr val="bg1"/>
              </a:solidFill>
              <a:effectLst>
                <a:outerShdw blurRad="38100" dist="38100" dir="2700000" algn="tl">
                  <a:srgbClr val="000000">
                    <a:alpha val="43137"/>
                  </a:srgbClr>
                </a:outerShdw>
              </a:effectLst>
            </a:endParaRPr>
          </a:p>
        </p:txBody>
      </p:sp>
      <p:grpSp>
        <p:nvGrpSpPr>
          <p:cNvPr id="2" name="Group 1"/>
          <p:cNvGrpSpPr/>
          <p:nvPr/>
        </p:nvGrpSpPr>
        <p:grpSpPr>
          <a:xfrm>
            <a:off x="0" y="1705000"/>
            <a:ext cx="12191999" cy="3164208"/>
            <a:chOff x="2143124" y="1705000"/>
            <a:chExt cx="10048875" cy="260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579"/>
            <a:stretch/>
          </p:blipFill>
          <p:spPr>
            <a:xfrm>
              <a:off x="2143124" y="1705000"/>
              <a:ext cx="10048875" cy="2608000"/>
            </a:xfrm>
            <a:prstGeom prst="rect">
              <a:avLst/>
            </a:prstGeom>
          </p:spPr>
        </p:pic>
        <p:sp>
          <p:nvSpPr>
            <p:cNvPr id="7" name="Rectangle 6"/>
            <p:cNvSpPr/>
            <p:nvPr/>
          </p:nvSpPr>
          <p:spPr>
            <a:xfrm>
              <a:off x="4406900" y="2717800"/>
              <a:ext cx="5793092"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8369300" y="2832100"/>
              <a:ext cx="431800" cy="6731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131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9186" y="997114"/>
            <a:ext cx="2089033"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BR94-F-5</a:t>
            </a:r>
            <a:endParaRPr lang="en-US" sz="4000" b="1" dirty="0">
              <a:solidFill>
                <a:schemeClr val="bg1"/>
              </a:solidFill>
              <a:effectLst>
                <a:outerShdw blurRad="38100" dist="38100" dir="2700000" algn="tl">
                  <a:srgbClr val="000000">
                    <a:alpha val="43137"/>
                  </a:srgbClr>
                </a:outerShdw>
              </a:effectLst>
            </a:endParaRPr>
          </a:p>
        </p:txBody>
      </p:sp>
      <p:sp>
        <p:nvSpPr>
          <p:cNvPr id="4" name="TextBox 3"/>
          <p:cNvSpPr txBox="1"/>
          <p:nvPr/>
        </p:nvSpPr>
        <p:spPr>
          <a:xfrm>
            <a:off x="0" y="-15519"/>
            <a:ext cx="4134465"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Original Interpretation:</a:t>
            </a:r>
          </a:p>
          <a:p>
            <a:r>
              <a:rPr lang="en-US" sz="3200" b="1" dirty="0" smtClean="0">
                <a:solidFill>
                  <a:schemeClr val="bg1"/>
                </a:solidFill>
                <a:effectLst>
                  <a:outerShdw blurRad="38100" dist="38100" dir="2700000" algn="tl">
                    <a:srgbClr val="000000">
                      <a:alpha val="43137"/>
                    </a:srgbClr>
                  </a:outerShdw>
                </a:effectLst>
              </a:rPr>
              <a:t>finely laminated mud</a:t>
            </a:r>
            <a:endParaRPr lang="en-US" sz="3200"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5921833" y="0"/>
            <a:ext cx="4278159"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CT Interpretation:</a:t>
            </a:r>
          </a:p>
          <a:p>
            <a:r>
              <a:rPr lang="en-US" sz="3200" b="1" dirty="0" smtClean="0">
                <a:solidFill>
                  <a:schemeClr val="bg1"/>
                </a:solidFill>
                <a:effectLst>
                  <a:outerShdw blurRad="38100" dist="38100" dir="2700000" algn="tl">
                    <a:srgbClr val="000000">
                      <a:alpha val="43137"/>
                    </a:srgbClr>
                  </a:outerShdw>
                </a:effectLst>
              </a:rPr>
              <a:t>turbidite upward fining</a:t>
            </a:r>
            <a:endParaRPr lang="en-US" sz="3200" b="1" dirty="0">
              <a:solidFill>
                <a:schemeClr val="bg1"/>
              </a:solidFill>
              <a:effectLst>
                <a:outerShdw blurRad="38100" dist="38100" dir="2700000" algn="tl">
                  <a:srgbClr val="000000">
                    <a:alpha val="43137"/>
                  </a:srgbClr>
                </a:outerShdw>
              </a:effectLst>
            </a:endParaRPr>
          </a:p>
        </p:txBody>
      </p:sp>
      <p:grpSp>
        <p:nvGrpSpPr>
          <p:cNvPr id="9" name="Group 8"/>
          <p:cNvGrpSpPr/>
          <p:nvPr/>
        </p:nvGrpSpPr>
        <p:grpSpPr>
          <a:xfrm>
            <a:off x="0" y="1704999"/>
            <a:ext cx="12191999" cy="4144075"/>
            <a:chOff x="2047874" y="1705000"/>
            <a:chExt cx="10144125" cy="344800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797"/>
            <a:stretch/>
          </p:blipFill>
          <p:spPr>
            <a:xfrm>
              <a:off x="2047874" y="1705000"/>
              <a:ext cx="10144125" cy="3448000"/>
            </a:xfrm>
            <a:prstGeom prst="rect">
              <a:avLst/>
            </a:prstGeom>
          </p:spPr>
        </p:pic>
        <p:sp>
          <p:nvSpPr>
            <p:cNvPr id="6" name="Rectangle 5"/>
            <p:cNvSpPr/>
            <p:nvPr/>
          </p:nvSpPr>
          <p:spPr>
            <a:xfrm>
              <a:off x="4229100" y="3136900"/>
              <a:ext cx="5970892" cy="977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flipV="1">
              <a:off x="8509000" y="3327400"/>
              <a:ext cx="647700" cy="6604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8951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2519"/>
          <a:stretch/>
        </p:blipFill>
        <p:spPr>
          <a:xfrm>
            <a:off x="0" y="0"/>
            <a:ext cx="5617029" cy="6858000"/>
          </a:xfrm>
          <a:prstGeom prst="rect">
            <a:avLst/>
          </a:prstGeom>
        </p:spPr>
      </p:pic>
      <p:sp>
        <p:nvSpPr>
          <p:cNvPr id="2" name="Rectangle 1"/>
          <p:cNvSpPr/>
          <p:nvPr/>
        </p:nvSpPr>
        <p:spPr>
          <a:xfrm>
            <a:off x="5486400" y="0"/>
            <a:ext cx="130629"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17029" y="0"/>
            <a:ext cx="6574971" cy="6186309"/>
          </a:xfrm>
          <a:prstGeom prst="rect">
            <a:avLst/>
          </a:prstGeom>
          <a:noFill/>
        </p:spPr>
        <p:txBody>
          <a:bodyPr wrap="square" rtlCol="0">
            <a:spAutoFit/>
          </a:bodyPr>
          <a:lstStyle/>
          <a:p>
            <a:r>
              <a:rPr lang="en-US" sz="3600" b="1" dirty="0" smtClean="0">
                <a:solidFill>
                  <a:schemeClr val="bg1"/>
                </a:solidFill>
              </a:rPr>
              <a:t>Bradley Lake </a:t>
            </a:r>
            <a:r>
              <a:rPr lang="en-US" sz="2400" dirty="0" smtClean="0">
                <a:solidFill>
                  <a:schemeClr val="bg1"/>
                </a:solidFill>
              </a:rPr>
              <a:t>(</a:t>
            </a:r>
            <a:r>
              <a:rPr lang="en-US" sz="2400" dirty="0" smtClean="0">
                <a:solidFill>
                  <a:schemeClr val="bg1"/>
                </a:solidFill>
              </a:rPr>
              <a:t>Kelsey et al., 2005)</a:t>
            </a:r>
          </a:p>
          <a:p>
            <a:pPr lvl="1"/>
            <a:r>
              <a:rPr lang="en-US" sz="3600" b="1" dirty="0" smtClean="0">
                <a:solidFill>
                  <a:srgbClr val="FFFF00"/>
                </a:solidFill>
              </a:rPr>
              <a:t>420 years </a:t>
            </a:r>
            <a:r>
              <a:rPr lang="en-US" sz="3200" dirty="0" smtClean="0">
                <a:solidFill>
                  <a:schemeClr val="bg1"/>
                </a:solidFill>
              </a:rPr>
              <a:t>(17 DE/7ka)</a:t>
            </a:r>
          </a:p>
          <a:p>
            <a:endParaRPr lang="en-US" sz="3600" b="1" dirty="0" smtClean="0">
              <a:solidFill>
                <a:schemeClr val="bg1"/>
              </a:solidFill>
            </a:endParaRPr>
          </a:p>
          <a:p>
            <a:r>
              <a:rPr lang="en-US" sz="3600" b="1" dirty="0" smtClean="0">
                <a:solidFill>
                  <a:schemeClr val="bg1"/>
                </a:solidFill>
              </a:rPr>
              <a:t>Segment </a:t>
            </a:r>
            <a:r>
              <a:rPr lang="en-US" sz="3600" b="1" dirty="0" smtClean="0">
                <a:solidFill>
                  <a:schemeClr val="bg1"/>
                </a:solidFill>
              </a:rPr>
              <a:t>C </a:t>
            </a:r>
            <a:r>
              <a:rPr lang="en-US" sz="2400" dirty="0" smtClean="0">
                <a:solidFill>
                  <a:schemeClr val="bg1"/>
                </a:solidFill>
              </a:rPr>
              <a:t>(</a:t>
            </a:r>
            <a:r>
              <a:rPr lang="en-US" sz="2400" dirty="0">
                <a:solidFill>
                  <a:schemeClr val="bg1"/>
                </a:solidFill>
              </a:rPr>
              <a:t>Goldfinger et al., 2016)</a:t>
            </a:r>
            <a:endParaRPr lang="en-US" sz="3600" dirty="0">
              <a:solidFill>
                <a:schemeClr val="bg1"/>
              </a:solidFill>
            </a:endParaRPr>
          </a:p>
          <a:p>
            <a:pPr lvl="1"/>
            <a:r>
              <a:rPr lang="en-US" sz="3600" b="1" dirty="0" smtClean="0">
                <a:solidFill>
                  <a:srgbClr val="FFFF00"/>
                </a:solidFill>
              </a:rPr>
              <a:t>320 </a:t>
            </a:r>
            <a:r>
              <a:rPr lang="en-US" sz="3600" b="1" dirty="0">
                <a:solidFill>
                  <a:srgbClr val="FFFF00"/>
                </a:solidFill>
              </a:rPr>
              <a:t>years</a:t>
            </a:r>
          </a:p>
          <a:p>
            <a:endParaRPr lang="en-US" sz="3600" b="1" dirty="0" smtClean="0">
              <a:solidFill>
                <a:schemeClr val="bg1"/>
              </a:solidFill>
            </a:endParaRPr>
          </a:p>
          <a:p>
            <a:r>
              <a:rPr lang="en-US" sz="3600" b="1" dirty="0" smtClean="0">
                <a:solidFill>
                  <a:schemeClr val="bg1"/>
                </a:solidFill>
              </a:rPr>
              <a:t>Segment </a:t>
            </a:r>
            <a:r>
              <a:rPr lang="en-US" sz="3600" b="1" dirty="0" smtClean="0">
                <a:solidFill>
                  <a:schemeClr val="bg1"/>
                </a:solidFill>
              </a:rPr>
              <a:t>D </a:t>
            </a:r>
            <a:r>
              <a:rPr lang="en-US" sz="2400" dirty="0" smtClean="0">
                <a:solidFill>
                  <a:schemeClr val="bg1"/>
                </a:solidFill>
              </a:rPr>
              <a:t>(Goldfinger </a:t>
            </a:r>
            <a:r>
              <a:rPr lang="en-US" sz="2400" dirty="0" smtClean="0">
                <a:solidFill>
                  <a:schemeClr val="bg1"/>
                </a:solidFill>
              </a:rPr>
              <a:t>et al., 2016)</a:t>
            </a:r>
            <a:endParaRPr lang="en-US" sz="3600" dirty="0" smtClean="0">
              <a:solidFill>
                <a:schemeClr val="bg1"/>
              </a:solidFill>
            </a:endParaRPr>
          </a:p>
          <a:p>
            <a:pPr lvl="1"/>
            <a:r>
              <a:rPr lang="en-US" sz="3600" b="1" dirty="0" smtClean="0">
                <a:solidFill>
                  <a:srgbClr val="FFFF00"/>
                </a:solidFill>
              </a:rPr>
              <a:t>220 years</a:t>
            </a:r>
          </a:p>
          <a:p>
            <a:endParaRPr lang="en-US" sz="3600" b="1" dirty="0" smtClean="0">
              <a:solidFill>
                <a:schemeClr val="bg1"/>
              </a:solidFill>
            </a:endParaRPr>
          </a:p>
          <a:p>
            <a:r>
              <a:rPr lang="en-US" sz="3600" b="1" dirty="0" smtClean="0">
                <a:solidFill>
                  <a:schemeClr val="bg1"/>
                </a:solidFill>
              </a:rPr>
              <a:t>Bradley </a:t>
            </a:r>
            <a:r>
              <a:rPr lang="en-US" sz="3600" b="1" dirty="0" smtClean="0">
                <a:solidFill>
                  <a:schemeClr val="bg1"/>
                </a:solidFill>
              </a:rPr>
              <a:t>Lake </a:t>
            </a:r>
            <a:r>
              <a:rPr lang="en-US" sz="2400" dirty="0" smtClean="0">
                <a:solidFill>
                  <a:schemeClr val="bg1"/>
                </a:solidFill>
              </a:rPr>
              <a:t>(</a:t>
            </a:r>
            <a:r>
              <a:rPr lang="en-US" sz="2400" dirty="0" smtClean="0">
                <a:solidFill>
                  <a:schemeClr val="bg1"/>
                </a:solidFill>
              </a:rPr>
              <a:t>Patton and Goldfinger, 2016)</a:t>
            </a:r>
          </a:p>
          <a:p>
            <a:pPr lvl="1"/>
            <a:r>
              <a:rPr lang="en-US" sz="3600" b="1" dirty="0" smtClean="0">
                <a:solidFill>
                  <a:srgbClr val="FFFF00"/>
                </a:solidFill>
              </a:rPr>
              <a:t>280 </a:t>
            </a:r>
            <a:r>
              <a:rPr lang="en-US" sz="3600" b="1" dirty="0" smtClean="0">
                <a:solidFill>
                  <a:srgbClr val="FFFF00"/>
                </a:solidFill>
              </a:rPr>
              <a:t>years </a:t>
            </a:r>
            <a:r>
              <a:rPr lang="en-US" sz="3200" dirty="0" smtClean="0">
                <a:solidFill>
                  <a:schemeClr val="bg1"/>
                </a:solidFill>
              </a:rPr>
              <a:t>(25 earthquakes/7 </a:t>
            </a:r>
            <a:r>
              <a:rPr lang="en-US" sz="3200" dirty="0" err="1" smtClean="0">
                <a:solidFill>
                  <a:schemeClr val="bg1"/>
                </a:solidFill>
              </a:rPr>
              <a:t>ka</a:t>
            </a:r>
            <a:r>
              <a:rPr lang="en-US"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38781084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4666832" y="1624084"/>
            <a:ext cx="29787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2800" b="1" dirty="0">
                <a:solidFill>
                  <a:srgbClr val="92D050"/>
                </a:solidFill>
                <a:latin typeface="Arial" pitchFamily="34" charset="0"/>
                <a:cs typeface="Arial" pitchFamily="34" charset="0"/>
              </a:rPr>
              <a:t>Philip </a:t>
            </a:r>
            <a:r>
              <a:rPr lang="en-GB" sz="2800" b="1" dirty="0" smtClean="0">
                <a:solidFill>
                  <a:srgbClr val="92D050"/>
                </a:solidFill>
                <a:latin typeface="Arial" pitchFamily="34" charset="0"/>
                <a:cs typeface="Arial" pitchFamily="34" charset="0"/>
              </a:rPr>
              <a:t>M. Barnes</a:t>
            </a:r>
          </a:p>
        </p:txBody>
      </p:sp>
      <p:sp>
        <p:nvSpPr>
          <p:cNvPr id="8" name="Rectangle 7"/>
          <p:cNvSpPr/>
          <p:nvPr/>
        </p:nvSpPr>
        <p:spPr>
          <a:xfrm>
            <a:off x="2566655" y="2136567"/>
            <a:ext cx="6476191" cy="707886"/>
          </a:xfrm>
          <a:prstGeom prst="rect">
            <a:avLst/>
          </a:prstGeom>
        </p:spPr>
        <p:txBody>
          <a:bodyPr wrap="square">
            <a:spAutoFit/>
          </a:bodyPr>
          <a:lstStyle/>
          <a:p>
            <a:pPr algn="ctr"/>
            <a:r>
              <a:rPr lang="en-NZ" sz="2000" i="1" dirty="0">
                <a:solidFill>
                  <a:srgbClr val="92D050"/>
                </a:solidFill>
                <a:latin typeface="Arial" pitchFamily="34" charset="0"/>
                <a:cs typeface="Arial" pitchFamily="34" charset="0"/>
              </a:rPr>
              <a:t>National Institute of Water &amp; Atmospheric Research, Wellington, New </a:t>
            </a:r>
            <a:r>
              <a:rPr lang="en-NZ" sz="2000" i="1" dirty="0" smtClean="0">
                <a:solidFill>
                  <a:srgbClr val="92D050"/>
                </a:solidFill>
                <a:latin typeface="Arial" pitchFamily="34" charset="0"/>
                <a:cs typeface="Arial" pitchFamily="34" charset="0"/>
              </a:rPr>
              <a:t>Zealand (NIWA) </a:t>
            </a:r>
            <a:endParaRPr lang="en-NZ" sz="2000" i="1" dirty="0">
              <a:solidFill>
                <a:srgbClr val="92D050"/>
              </a:solidFill>
              <a:latin typeface="Arial" pitchFamily="34" charset="0"/>
              <a:cs typeface="Arial" pitchFamily="34" charset="0"/>
            </a:endParaRPr>
          </a:p>
        </p:txBody>
      </p:sp>
      <p:sp>
        <p:nvSpPr>
          <p:cNvPr id="2" name="Rectangle 1"/>
          <p:cNvSpPr/>
          <p:nvPr/>
        </p:nvSpPr>
        <p:spPr>
          <a:xfrm>
            <a:off x="0" y="83352"/>
            <a:ext cx="12192000" cy="1569660"/>
          </a:xfrm>
          <a:prstGeom prst="rect">
            <a:avLst/>
          </a:prstGeom>
        </p:spPr>
        <p:txBody>
          <a:bodyPr wrap="square">
            <a:spAutoFit/>
          </a:bodyPr>
          <a:lstStyle/>
          <a:p>
            <a:pPr lvl="1" algn="ctr"/>
            <a:r>
              <a:rPr lang="en-NZ" sz="3200" b="1" dirty="0" smtClean="0">
                <a:solidFill>
                  <a:srgbClr val="FFFF00"/>
                </a:solidFill>
              </a:rPr>
              <a:t>Paleoseismic </a:t>
            </a:r>
            <a:r>
              <a:rPr lang="en-NZ" sz="3200" b="1" dirty="0">
                <a:solidFill>
                  <a:srgbClr val="FFFF00"/>
                </a:solidFill>
              </a:rPr>
              <a:t>history of the Hikurangi Subduction zone, eastern North Island</a:t>
            </a:r>
            <a:r>
              <a:rPr lang="en-NZ" sz="3200" b="1" dirty="0" smtClean="0">
                <a:solidFill>
                  <a:srgbClr val="FFFF00"/>
                </a:solidFill>
              </a:rPr>
              <a:t>, and marine research response to the </a:t>
            </a:r>
            <a:r>
              <a:rPr lang="en-NZ" sz="3200" b="1" dirty="0">
                <a:solidFill>
                  <a:srgbClr val="FFFF00"/>
                </a:solidFill>
              </a:rPr>
              <a:t>November </a:t>
            </a:r>
            <a:r>
              <a:rPr lang="en-NZ" sz="3200" b="1" dirty="0" smtClean="0">
                <a:solidFill>
                  <a:srgbClr val="FFFF00"/>
                </a:solidFill>
              </a:rPr>
              <a:t>13</a:t>
            </a:r>
            <a:r>
              <a:rPr lang="en-NZ" sz="3200" b="1" baseline="30000" dirty="0" smtClean="0">
                <a:solidFill>
                  <a:srgbClr val="FFFF00"/>
                </a:solidFill>
              </a:rPr>
              <a:t>th</a:t>
            </a:r>
            <a:r>
              <a:rPr lang="en-NZ" sz="3200" b="1" dirty="0" smtClean="0">
                <a:solidFill>
                  <a:srgbClr val="FFFF00"/>
                </a:solidFill>
              </a:rPr>
              <a:t> </a:t>
            </a:r>
          </a:p>
          <a:p>
            <a:pPr lvl="1" algn="ctr"/>
            <a:r>
              <a:rPr lang="en-NZ" sz="3200" b="1" dirty="0" smtClean="0">
                <a:solidFill>
                  <a:srgbClr val="FFFF00"/>
                </a:solidFill>
              </a:rPr>
              <a:t>Mw </a:t>
            </a:r>
            <a:r>
              <a:rPr lang="en-NZ" sz="3200" b="1" dirty="0">
                <a:solidFill>
                  <a:srgbClr val="FFFF00"/>
                </a:solidFill>
              </a:rPr>
              <a:t>7.8 Marlborough  earthquake</a:t>
            </a:r>
            <a:r>
              <a:rPr lang="en-NZ" sz="3200" b="1" dirty="0" smtClean="0">
                <a:solidFill>
                  <a:srgbClr val="FFFF00"/>
                </a:solidFill>
              </a:rPr>
              <a:t>.</a:t>
            </a:r>
            <a:endParaRPr lang="en-NZ" sz="3200" dirty="0">
              <a:solidFill>
                <a:srgbClr val="FFFF00"/>
              </a:solidFill>
            </a:endParaRPr>
          </a:p>
        </p:txBody>
      </p:sp>
      <p:sp>
        <p:nvSpPr>
          <p:cNvPr id="9" name="Rectangle 8"/>
          <p:cNvSpPr>
            <a:spLocks noChangeArrowheads="1"/>
          </p:cNvSpPr>
          <p:nvPr/>
        </p:nvSpPr>
        <p:spPr bwMode="auto">
          <a:xfrm>
            <a:off x="4666832" y="3001123"/>
            <a:ext cx="27414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GB" sz="2800" b="1" dirty="0" smtClean="0">
                <a:solidFill>
                  <a:srgbClr val="92D050"/>
                </a:solidFill>
                <a:latin typeface="Arial" pitchFamily="34" charset="0"/>
                <a:cs typeface="Arial" pitchFamily="34" charset="0"/>
              </a:rPr>
              <a:t>Jamie Howarth</a:t>
            </a:r>
            <a:endParaRPr lang="en-GB" sz="2800" b="1" dirty="0">
              <a:solidFill>
                <a:srgbClr val="92D050"/>
              </a:solidFill>
              <a:latin typeface="Arial" pitchFamily="34" charset="0"/>
              <a:cs typeface="Arial" pitchFamily="34" charset="0"/>
            </a:endParaRPr>
          </a:p>
        </p:txBody>
      </p:sp>
      <p:sp>
        <p:nvSpPr>
          <p:cNvPr id="10" name="Rectangle 9"/>
          <p:cNvSpPr/>
          <p:nvPr/>
        </p:nvSpPr>
        <p:spPr>
          <a:xfrm>
            <a:off x="2716909" y="3523369"/>
            <a:ext cx="6476191" cy="400110"/>
          </a:xfrm>
          <a:prstGeom prst="rect">
            <a:avLst/>
          </a:prstGeom>
        </p:spPr>
        <p:txBody>
          <a:bodyPr wrap="square">
            <a:spAutoFit/>
          </a:bodyPr>
          <a:lstStyle/>
          <a:p>
            <a:pPr algn="ctr"/>
            <a:r>
              <a:rPr lang="en-GB" sz="2000" i="1" dirty="0">
                <a:solidFill>
                  <a:srgbClr val="92D050"/>
                </a:solidFill>
                <a:latin typeface="Arial" panose="020B0604020202020204" pitchFamily="34" charset="0"/>
                <a:cs typeface="Arial" panose="020B0604020202020204" pitchFamily="34" charset="0"/>
              </a:rPr>
              <a:t>GNS Science, Lower Hutt, New Zealand</a:t>
            </a:r>
            <a:r>
              <a:rPr lang="en-GB" sz="2000" i="1" dirty="0" smtClean="0">
                <a:solidFill>
                  <a:srgbClr val="92D050"/>
                </a:solidFill>
                <a:latin typeface="Arial" panose="020B0604020202020204" pitchFamily="34" charset="0"/>
                <a:cs typeface="Arial" panose="020B0604020202020204" pitchFamily="34" charset="0"/>
              </a:rPr>
              <a:t>.</a:t>
            </a:r>
            <a:endParaRPr lang="en-NZ" altLang="en-US" sz="2000" i="1" dirty="0">
              <a:solidFill>
                <a:srgbClr val="92D050"/>
              </a:solidFill>
              <a:latin typeface="Arial" panose="020B0604020202020204" pitchFamily="34" charset="0"/>
              <a:cs typeface="Arial" panose="020B0604020202020204" pitchFamily="34" charset="0"/>
            </a:endParaRPr>
          </a:p>
        </p:txBody>
      </p:sp>
      <p:pic>
        <p:nvPicPr>
          <p:cNvPr id="13" name="Picture 12" descr="niwa-colo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3100" y="1770473"/>
            <a:ext cx="2461136" cy="596678"/>
          </a:xfrm>
          <a:prstGeom prst="rect">
            <a:avLst/>
          </a:prstGeom>
          <a:solidFill>
            <a:schemeClr val="bg1"/>
          </a:solidFill>
          <a:ln>
            <a:noFill/>
          </a:ln>
          <a:extLst/>
        </p:spPr>
      </p:pic>
      <p:sp>
        <p:nvSpPr>
          <p:cNvPr id="14" name="TextBox 13"/>
          <p:cNvSpPr txBox="1"/>
          <p:nvPr/>
        </p:nvSpPr>
        <p:spPr>
          <a:xfrm>
            <a:off x="6471480" y="6438965"/>
            <a:ext cx="7238737" cy="276999"/>
          </a:xfrm>
          <a:prstGeom prst="rect">
            <a:avLst/>
          </a:prstGeom>
          <a:noFill/>
        </p:spPr>
        <p:txBody>
          <a:bodyPr wrap="square" rtlCol="0">
            <a:spAutoFit/>
          </a:bodyPr>
          <a:lstStyle/>
          <a:p>
            <a:r>
              <a:rPr lang="en-NZ" sz="1200" b="1" i="1" dirty="0" smtClean="0">
                <a:solidFill>
                  <a:srgbClr val="FFFF00"/>
                </a:solidFill>
              </a:rPr>
              <a:t>Media Briefing following R.V</a:t>
            </a:r>
            <a:r>
              <a:rPr lang="en-NZ" sz="1200" b="1" i="1" dirty="0">
                <a:solidFill>
                  <a:srgbClr val="FFFF00"/>
                </a:solidFill>
              </a:rPr>
              <a:t>. Tangaroa survey TAN1613: </a:t>
            </a:r>
            <a:r>
              <a:rPr lang="en-NZ" sz="1200" b="1" i="1" dirty="0" smtClean="0">
                <a:solidFill>
                  <a:srgbClr val="FFFF00"/>
                </a:solidFill>
              </a:rPr>
              <a:t>November 22</a:t>
            </a:r>
            <a:r>
              <a:rPr lang="en-NZ" sz="1200" b="1" i="1" baseline="30000" dirty="0" smtClean="0">
                <a:solidFill>
                  <a:srgbClr val="FFFF00"/>
                </a:solidFill>
              </a:rPr>
              <a:t>nd</a:t>
            </a:r>
            <a:r>
              <a:rPr lang="en-NZ" sz="1200" b="1" i="1" dirty="0" smtClean="0">
                <a:solidFill>
                  <a:srgbClr val="FFFF00"/>
                </a:solidFill>
              </a:rPr>
              <a:t> 2016, NIWA</a:t>
            </a:r>
            <a:endParaRPr lang="en-NZ" sz="1200" i="1" dirty="0">
              <a:solidFill>
                <a:srgbClr val="FFFF00"/>
              </a:solidFill>
            </a:endParaRPr>
          </a:p>
        </p:txBody>
      </p:sp>
      <p:sp>
        <p:nvSpPr>
          <p:cNvPr id="3" name="TextBox 2"/>
          <p:cNvSpPr txBox="1"/>
          <p:nvPr/>
        </p:nvSpPr>
        <p:spPr>
          <a:xfrm>
            <a:off x="539153" y="4714161"/>
            <a:ext cx="11234057" cy="1631216"/>
          </a:xfrm>
          <a:prstGeom prst="rect">
            <a:avLst/>
          </a:prstGeom>
          <a:noFill/>
        </p:spPr>
        <p:txBody>
          <a:bodyPr wrap="square" rtlCol="0">
            <a:spAutoFit/>
          </a:bodyPr>
          <a:lstStyle/>
          <a:p>
            <a:r>
              <a:rPr lang="en-NZ" sz="2000" dirty="0">
                <a:solidFill>
                  <a:schemeClr val="bg1"/>
                </a:solidFill>
              </a:rPr>
              <a:t>Alan </a:t>
            </a:r>
            <a:r>
              <a:rPr lang="en-NZ" sz="2000" dirty="0" smtClean="0">
                <a:solidFill>
                  <a:schemeClr val="bg1"/>
                </a:solidFill>
              </a:rPr>
              <a:t>Orpin, Geoffroy Lamarche,</a:t>
            </a:r>
            <a:r>
              <a:rPr lang="en-NZ" sz="2000" dirty="0">
                <a:solidFill>
                  <a:schemeClr val="bg1"/>
                </a:solidFill>
              </a:rPr>
              <a:t> Susanne </a:t>
            </a:r>
            <a:r>
              <a:rPr lang="en-NZ" sz="2000" dirty="0" smtClean="0">
                <a:solidFill>
                  <a:schemeClr val="bg1"/>
                </a:solidFill>
              </a:rPr>
              <a:t>Woelz, John Mitchell, Peter Gerring, </a:t>
            </a:r>
            <a:r>
              <a:rPr lang="en-NZ" sz="2000" dirty="0">
                <a:solidFill>
                  <a:schemeClr val="bg1"/>
                </a:solidFill>
              </a:rPr>
              <a:t>Will Quinn </a:t>
            </a:r>
            <a:r>
              <a:rPr lang="en-NZ" sz="2000" dirty="0" smtClean="0">
                <a:solidFill>
                  <a:schemeClr val="bg1"/>
                </a:solidFill>
              </a:rPr>
              <a:t> (</a:t>
            </a:r>
            <a:r>
              <a:rPr lang="en-NZ" sz="2000" dirty="0">
                <a:solidFill>
                  <a:schemeClr val="bg1"/>
                </a:solidFill>
              </a:rPr>
              <a:t>NIWA)</a:t>
            </a:r>
            <a:br>
              <a:rPr lang="en-NZ" sz="2000" dirty="0">
                <a:solidFill>
                  <a:schemeClr val="bg1"/>
                </a:solidFill>
              </a:rPr>
            </a:br>
            <a:r>
              <a:rPr lang="en-NZ" sz="2000" dirty="0" smtClean="0">
                <a:solidFill>
                  <a:schemeClr val="bg1"/>
                </a:solidFill>
              </a:rPr>
              <a:t>Jason </a:t>
            </a:r>
            <a:r>
              <a:rPr lang="en-NZ" sz="2000" dirty="0">
                <a:solidFill>
                  <a:schemeClr val="bg1"/>
                </a:solidFill>
              </a:rPr>
              <a:t>R. Patton (Humboldt State University, USA)</a:t>
            </a:r>
            <a:br>
              <a:rPr lang="en-NZ" sz="2000" dirty="0">
                <a:solidFill>
                  <a:schemeClr val="bg1"/>
                </a:solidFill>
              </a:rPr>
            </a:br>
            <a:r>
              <a:rPr lang="en-NZ" sz="2000" dirty="0" smtClean="0">
                <a:solidFill>
                  <a:schemeClr val="bg1"/>
                </a:solidFill>
              </a:rPr>
              <a:t>Jenni </a:t>
            </a:r>
            <a:r>
              <a:rPr lang="en-NZ" sz="2000" dirty="0">
                <a:solidFill>
                  <a:schemeClr val="bg1"/>
                </a:solidFill>
              </a:rPr>
              <a:t>Hopkins (Victoria University of Wellington)</a:t>
            </a:r>
            <a:br>
              <a:rPr lang="en-NZ" sz="2000" dirty="0">
                <a:solidFill>
                  <a:schemeClr val="bg1"/>
                </a:solidFill>
              </a:rPr>
            </a:br>
            <a:r>
              <a:rPr lang="en-NZ" sz="2000" dirty="0" smtClean="0">
                <a:solidFill>
                  <a:schemeClr val="bg1"/>
                </a:solidFill>
              </a:rPr>
              <a:t>Monique </a:t>
            </a:r>
            <a:r>
              <a:rPr lang="en-NZ" sz="2000" dirty="0" err="1" smtClean="0">
                <a:solidFill>
                  <a:schemeClr val="bg1"/>
                </a:solidFill>
              </a:rPr>
              <a:t>McKoewn</a:t>
            </a:r>
            <a:r>
              <a:rPr lang="en-NZ" sz="2000" dirty="0" smtClean="0">
                <a:solidFill>
                  <a:schemeClr val="bg1"/>
                </a:solidFill>
              </a:rPr>
              <a:t>, </a:t>
            </a:r>
            <a:r>
              <a:rPr lang="en-NZ" sz="2000" dirty="0" err="1" smtClean="0">
                <a:solidFill>
                  <a:schemeClr val="bg1"/>
                </a:solidFill>
              </a:rPr>
              <a:t>Aratrika</a:t>
            </a:r>
            <a:r>
              <a:rPr lang="en-NZ" sz="2000" dirty="0" smtClean="0">
                <a:solidFill>
                  <a:schemeClr val="bg1"/>
                </a:solidFill>
              </a:rPr>
              <a:t> </a:t>
            </a:r>
            <a:r>
              <a:rPr lang="en-NZ" sz="2000" dirty="0" err="1" smtClean="0">
                <a:solidFill>
                  <a:schemeClr val="bg1"/>
                </a:solidFill>
              </a:rPr>
              <a:t>Ganguly</a:t>
            </a:r>
            <a:r>
              <a:rPr lang="en-NZ" sz="2000" dirty="0" smtClean="0">
                <a:solidFill>
                  <a:schemeClr val="bg1"/>
                </a:solidFill>
              </a:rPr>
              <a:t>, </a:t>
            </a:r>
            <a:r>
              <a:rPr lang="en-NZ" sz="2000" dirty="0">
                <a:solidFill>
                  <a:schemeClr val="bg1"/>
                </a:solidFill>
              </a:rPr>
              <a:t>Simon Banks </a:t>
            </a:r>
            <a:r>
              <a:rPr lang="en-NZ" sz="2000" dirty="0" smtClean="0">
                <a:solidFill>
                  <a:schemeClr val="bg1"/>
                </a:solidFill>
              </a:rPr>
              <a:t>(</a:t>
            </a:r>
            <a:r>
              <a:rPr lang="en-NZ" sz="2000" dirty="0">
                <a:solidFill>
                  <a:schemeClr val="bg1"/>
                </a:solidFill>
              </a:rPr>
              <a:t>Auckland University)</a:t>
            </a:r>
            <a:br>
              <a:rPr lang="en-NZ" sz="2000" dirty="0">
                <a:solidFill>
                  <a:schemeClr val="bg1"/>
                </a:solidFill>
              </a:rPr>
            </a:br>
            <a:r>
              <a:rPr lang="en-NZ" sz="2000" dirty="0" smtClean="0">
                <a:solidFill>
                  <a:schemeClr val="bg1"/>
                </a:solidFill>
              </a:rPr>
              <a:t>Sam </a:t>
            </a:r>
            <a:r>
              <a:rPr lang="en-NZ" sz="2000" dirty="0">
                <a:solidFill>
                  <a:schemeClr val="bg1"/>
                </a:solidFill>
              </a:rPr>
              <a:t>Davidson (University of Canterbury</a:t>
            </a:r>
            <a:r>
              <a:rPr lang="en-NZ" sz="2000" dirty="0" smtClean="0">
                <a:solidFill>
                  <a:schemeClr val="bg1"/>
                </a:solidFill>
              </a:rPr>
              <a:t>)</a:t>
            </a:r>
            <a:endParaRPr lang="en-NZ" sz="2000" dirty="0">
              <a:solidFill>
                <a:schemeClr val="bg1"/>
              </a:solidFill>
            </a:endParaRPr>
          </a:p>
        </p:txBody>
      </p:sp>
      <p:sp>
        <p:nvSpPr>
          <p:cNvPr id="5" name="TextBox 4"/>
          <p:cNvSpPr txBox="1"/>
          <p:nvPr/>
        </p:nvSpPr>
        <p:spPr>
          <a:xfrm>
            <a:off x="4005688" y="4135035"/>
            <a:ext cx="3898631" cy="461665"/>
          </a:xfrm>
          <a:prstGeom prst="rect">
            <a:avLst/>
          </a:prstGeom>
          <a:noFill/>
        </p:spPr>
        <p:txBody>
          <a:bodyPr wrap="none" rtlCol="0">
            <a:spAutoFit/>
          </a:bodyPr>
          <a:lstStyle/>
          <a:p>
            <a:r>
              <a:rPr lang="en-NZ" sz="2400" b="1" dirty="0" smtClean="0">
                <a:solidFill>
                  <a:srgbClr val="FFC000"/>
                </a:solidFill>
              </a:rPr>
              <a:t>and Ship-board Science Party</a:t>
            </a:r>
            <a:endParaRPr lang="en-NZ" sz="2400" b="1" dirty="0">
              <a:solidFill>
                <a:srgbClr val="FFC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0848" y="2844453"/>
            <a:ext cx="684327" cy="1126626"/>
          </a:xfrm>
          <a:prstGeom prst="rect">
            <a:avLst/>
          </a:prstGeom>
        </p:spPr>
      </p:pic>
    </p:spTree>
    <p:extLst>
      <p:ext uri="{BB962C8B-B14F-4D97-AF65-F5344CB8AC3E}">
        <p14:creationId xmlns:p14="http://schemas.microsoft.com/office/powerpoint/2010/main" val="13864164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167547" y="6227058"/>
            <a:ext cx="3120406" cy="523220"/>
          </a:xfrm>
          <a:prstGeom prst="rect">
            <a:avLst/>
          </a:prstGeom>
          <a:noFill/>
        </p:spPr>
        <p:txBody>
          <a:bodyPr wrap="none" rtlCol="0">
            <a:spAutoFit/>
          </a:bodyPr>
          <a:lstStyle/>
          <a:p>
            <a:r>
              <a:rPr lang="en-US" sz="2800" b="1" dirty="0" smtClean="0">
                <a:solidFill>
                  <a:srgbClr val="002060"/>
                </a:solidFill>
              </a:rPr>
              <a:t>Atwater et al., 2005</a:t>
            </a:r>
            <a:endParaRPr lang="en-US" sz="2800" b="1" dirty="0">
              <a:solidFill>
                <a:srgbClr val="002060"/>
              </a:solidFill>
            </a:endParaRPr>
          </a:p>
        </p:txBody>
      </p:sp>
    </p:spTree>
    <p:extLst>
      <p:ext uri="{BB962C8B-B14F-4D97-AF65-F5344CB8AC3E}">
        <p14:creationId xmlns:p14="http://schemas.microsoft.com/office/powerpoint/2010/main" val="2500126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9696" t="2604" r="39971" b="2729"/>
          <a:stretch/>
        </p:blipFill>
        <p:spPr>
          <a:xfrm>
            <a:off x="8277920" y="615670"/>
            <a:ext cx="3468603" cy="5534176"/>
          </a:xfrm>
          <a:prstGeom prst="rect">
            <a:avLst/>
          </a:prstGeom>
        </p:spPr>
      </p:pic>
      <p:pic>
        <p:nvPicPr>
          <p:cNvPr id="13" name="Picture 12"/>
          <p:cNvPicPr/>
          <p:nvPr/>
        </p:nvPicPr>
        <p:blipFill rotWithShape="1">
          <a:blip r:embed="rId3" cstate="print">
            <a:extLst>
              <a:ext uri="{28A0092B-C50C-407E-A947-70E740481C1C}">
                <a14:useLocalDpi xmlns:a14="http://schemas.microsoft.com/office/drawing/2010/main" val="0"/>
              </a:ext>
            </a:extLst>
          </a:blip>
          <a:srcRect l="16619" r="38671"/>
          <a:stretch/>
        </p:blipFill>
        <p:spPr bwMode="auto">
          <a:xfrm>
            <a:off x="5203773" y="922020"/>
            <a:ext cx="2410460" cy="372618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5439014" y="4648200"/>
            <a:ext cx="2282877" cy="707886"/>
          </a:xfrm>
          <a:prstGeom prst="rect">
            <a:avLst/>
          </a:prstGeom>
          <a:noFill/>
        </p:spPr>
        <p:txBody>
          <a:bodyPr wrap="square" rtlCol="0">
            <a:spAutoFit/>
          </a:bodyPr>
          <a:lstStyle/>
          <a:p>
            <a:r>
              <a:rPr lang="en-NZ" sz="2000" dirty="0" err="1" smtClean="0">
                <a:solidFill>
                  <a:schemeClr val="bg1"/>
                </a:solidFill>
              </a:rPr>
              <a:t>Multicorer</a:t>
            </a:r>
            <a:r>
              <a:rPr lang="en-NZ" sz="2000" dirty="0" smtClean="0">
                <a:solidFill>
                  <a:schemeClr val="bg1"/>
                </a:solidFill>
              </a:rPr>
              <a:t>: 4 short cores at once.</a:t>
            </a:r>
            <a:endParaRPr lang="en-NZ" sz="2000" dirty="0">
              <a:solidFill>
                <a:schemeClr val="bg1"/>
              </a:solidFill>
            </a:endParaRPr>
          </a:p>
        </p:txBody>
      </p:sp>
      <p:sp>
        <p:nvSpPr>
          <p:cNvPr id="9" name="TextBox 8"/>
          <p:cNvSpPr txBox="1"/>
          <p:nvPr/>
        </p:nvSpPr>
        <p:spPr>
          <a:xfrm>
            <a:off x="484420" y="615670"/>
            <a:ext cx="4611695" cy="1015663"/>
          </a:xfrm>
          <a:prstGeom prst="rect">
            <a:avLst/>
          </a:prstGeom>
          <a:noFill/>
        </p:spPr>
        <p:txBody>
          <a:bodyPr wrap="square" rtlCol="0">
            <a:spAutoFit/>
          </a:bodyPr>
          <a:lstStyle/>
          <a:p>
            <a:r>
              <a:rPr lang="en-NZ" sz="2000" b="1" dirty="0" smtClean="0">
                <a:solidFill>
                  <a:srgbClr val="FFFF00"/>
                </a:solidFill>
              </a:rPr>
              <a:t>1. Was a new turbidite emplaced in the Hikurangi Trough following the November 14</a:t>
            </a:r>
            <a:r>
              <a:rPr lang="en-NZ" sz="2000" b="1" baseline="30000" dirty="0" smtClean="0">
                <a:solidFill>
                  <a:srgbClr val="FFFF00"/>
                </a:solidFill>
              </a:rPr>
              <a:t>th</a:t>
            </a:r>
            <a:r>
              <a:rPr lang="en-NZ" sz="2000" b="1" dirty="0" smtClean="0">
                <a:solidFill>
                  <a:srgbClr val="FFFF00"/>
                </a:solidFill>
              </a:rPr>
              <a:t> Mw 7.8 Marlborough Earthquake?</a:t>
            </a:r>
            <a:endParaRPr lang="en-NZ" sz="2000" b="1" dirty="0">
              <a:solidFill>
                <a:srgbClr val="FFFF00"/>
              </a:solidFill>
            </a:endParaRPr>
          </a:p>
        </p:txBody>
      </p:sp>
      <p:sp>
        <p:nvSpPr>
          <p:cNvPr id="15" name="TextBox 14"/>
          <p:cNvSpPr txBox="1"/>
          <p:nvPr/>
        </p:nvSpPr>
        <p:spPr>
          <a:xfrm>
            <a:off x="419863" y="95485"/>
            <a:ext cx="11105733" cy="492443"/>
          </a:xfrm>
          <a:prstGeom prst="rect">
            <a:avLst/>
          </a:prstGeom>
          <a:noFill/>
        </p:spPr>
        <p:txBody>
          <a:bodyPr wrap="none" rtlCol="0">
            <a:spAutoFit/>
          </a:bodyPr>
          <a:lstStyle/>
          <a:p>
            <a:r>
              <a:rPr lang="en-NZ" sz="2600" b="1" dirty="0" smtClean="0">
                <a:solidFill>
                  <a:schemeClr val="bg1"/>
                </a:solidFill>
              </a:rPr>
              <a:t>Marine </a:t>
            </a:r>
            <a:r>
              <a:rPr lang="en-NZ" sz="2600" b="1" dirty="0">
                <a:solidFill>
                  <a:schemeClr val="bg1"/>
                </a:solidFill>
              </a:rPr>
              <a:t>geoscience </a:t>
            </a:r>
            <a:r>
              <a:rPr lang="en-NZ" sz="2600" b="1" dirty="0" smtClean="0">
                <a:solidFill>
                  <a:schemeClr val="bg1"/>
                </a:solidFill>
              </a:rPr>
              <a:t>response </a:t>
            </a:r>
            <a:r>
              <a:rPr lang="en-NZ" sz="2600" b="1" dirty="0">
                <a:solidFill>
                  <a:schemeClr val="bg1"/>
                </a:solidFill>
              </a:rPr>
              <a:t>to the Nov. </a:t>
            </a:r>
            <a:r>
              <a:rPr lang="en-NZ" sz="2600" b="1" dirty="0" smtClean="0">
                <a:solidFill>
                  <a:schemeClr val="bg1"/>
                </a:solidFill>
              </a:rPr>
              <a:t>13th </a:t>
            </a:r>
            <a:r>
              <a:rPr lang="en-NZ" sz="2600" b="1" dirty="0">
                <a:solidFill>
                  <a:schemeClr val="bg1"/>
                </a:solidFill>
              </a:rPr>
              <a:t>Mw 7.8 Marlborough </a:t>
            </a:r>
            <a:r>
              <a:rPr lang="en-NZ" sz="2600" b="1" dirty="0" smtClean="0">
                <a:solidFill>
                  <a:schemeClr val="bg1"/>
                </a:solidFill>
              </a:rPr>
              <a:t>earthquake</a:t>
            </a:r>
            <a:endParaRPr lang="en-NZ" sz="2600" b="1" dirty="0">
              <a:solidFill>
                <a:schemeClr val="bg1"/>
              </a:solidFill>
            </a:endParaRPr>
          </a:p>
        </p:txBody>
      </p:sp>
      <p:grpSp>
        <p:nvGrpSpPr>
          <p:cNvPr id="22" name="Group 21"/>
          <p:cNvGrpSpPr/>
          <p:nvPr/>
        </p:nvGrpSpPr>
        <p:grpSpPr>
          <a:xfrm>
            <a:off x="419863" y="1748554"/>
            <a:ext cx="4568593" cy="3817856"/>
            <a:chOff x="419863" y="1748554"/>
            <a:chExt cx="4568593" cy="3817856"/>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3945" t="6186" r="16798" b="12027"/>
            <a:stretch/>
          </p:blipFill>
          <p:spPr>
            <a:xfrm>
              <a:off x="419863" y="1748554"/>
              <a:ext cx="4568593" cy="3817856"/>
            </a:xfrm>
            <a:prstGeom prst="rect">
              <a:avLst/>
            </a:prstGeom>
          </p:spPr>
        </p:pic>
        <p:sp>
          <p:nvSpPr>
            <p:cNvPr id="16" name="Oval 15"/>
            <p:cNvSpPr/>
            <p:nvPr/>
          </p:nvSpPr>
          <p:spPr>
            <a:xfrm>
              <a:off x="4458712" y="2563658"/>
              <a:ext cx="136306" cy="1363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sp>
          <p:nvSpPr>
            <p:cNvPr id="17" name="Oval 16"/>
            <p:cNvSpPr/>
            <p:nvPr/>
          </p:nvSpPr>
          <p:spPr>
            <a:xfrm>
              <a:off x="4263154" y="3185396"/>
              <a:ext cx="136306" cy="1363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sp>
          <p:nvSpPr>
            <p:cNvPr id="18" name="Oval 17"/>
            <p:cNvSpPr/>
            <p:nvPr/>
          </p:nvSpPr>
          <p:spPr>
            <a:xfrm>
              <a:off x="3903439" y="3032906"/>
              <a:ext cx="136306" cy="1363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sp>
          <p:nvSpPr>
            <p:cNvPr id="19" name="Oval 18"/>
            <p:cNvSpPr/>
            <p:nvPr/>
          </p:nvSpPr>
          <p:spPr>
            <a:xfrm>
              <a:off x="1744967" y="3141519"/>
              <a:ext cx="136306" cy="1363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sp>
          <p:nvSpPr>
            <p:cNvPr id="20" name="Oval 19"/>
            <p:cNvSpPr/>
            <p:nvPr/>
          </p:nvSpPr>
          <p:spPr>
            <a:xfrm>
              <a:off x="2273356" y="3329794"/>
              <a:ext cx="136306" cy="1363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sp>
          <p:nvSpPr>
            <p:cNvPr id="21" name="Oval 20"/>
            <p:cNvSpPr/>
            <p:nvPr/>
          </p:nvSpPr>
          <p:spPr>
            <a:xfrm>
              <a:off x="1744967" y="3657482"/>
              <a:ext cx="136306" cy="13630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bg1"/>
                </a:solidFill>
              </a:endParaRPr>
            </a:p>
          </p:txBody>
        </p:sp>
      </p:grpSp>
      <p:sp>
        <p:nvSpPr>
          <p:cNvPr id="23" name="TextBox 22"/>
          <p:cNvSpPr txBox="1"/>
          <p:nvPr/>
        </p:nvSpPr>
        <p:spPr>
          <a:xfrm>
            <a:off x="484420" y="5671833"/>
            <a:ext cx="7864269" cy="369332"/>
          </a:xfrm>
          <a:prstGeom prst="rect">
            <a:avLst/>
          </a:prstGeom>
          <a:noFill/>
        </p:spPr>
        <p:txBody>
          <a:bodyPr wrap="none" rtlCol="0">
            <a:spAutoFit/>
          </a:bodyPr>
          <a:lstStyle/>
          <a:p>
            <a:r>
              <a:rPr lang="en-NZ" b="1" dirty="0" smtClean="0">
                <a:solidFill>
                  <a:schemeClr val="bg1"/>
                </a:solidFill>
              </a:rPr>
              <a:t>The earthquake presented a very rare opportunity to calibrate paleoseismic data</a:t>
            </a:r>
            <a:endParaRPr lang="en-NZ" b="1" dirty="0">
              <a:solidFill>
                <a:schemeClr val="bg1"/>
              </a:solidFill>
            </a:endParaRPr>
          </a:p>
        </p:txBody>
      </p:sp>
    </p:spTree>
    <p:extLst>
      <p:ext uri="{BB962C8B-B14F-4D97-AF65-F5344CB8AC3E}">
        <p14:creationId xmlns:p14="http://schemas.microsoft.com/office/powerpoint/2010/main" val="35131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pbs.twimg.com/media/CxK9G_1XAAAZPT3.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31075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93297"/>
            <a:ext cx="12192000" cy="3364703"/>
          </a:xfrm>
          <a:prstGeom prst="rect">
            <a:avLst/>
          </a:prstGeom>
        </p:spPr>
      </p:pic>
      <p:sp>
        <p:nvSpPr>
          <p:cNvPr id="4" name="TextBox 3"/>
          <p:cNvSpPr txBox="1"/>
          <p:nvPr/>
        </p:nvSpPr>
        <p:spPr>
          <a:xfrm>
            <a:off x="7683500" y="5715000"/>
            <a:ext cx="2785763" cy="769441"/>
          </a:xfrm>
          <a:prstGeom prst="rect">
            <a:avLst/>
          </a:prstGeom>
          <a:noFill/>
        </p:spPr>
        <p:txBody>
          <a:bodyPr wrap="none" rtlCol="0">
            <a:spAutoFit/>
          </a:bodyPr>
          <a:lstStyle/>
          <a:p>
            <a:r>
              <a:rPr lang="en-US" sz="4400" b="1" dirty="0" smtClean="0">
                <a:solidFill>
                  <a:srgbClr val="92D050"/>
                </a:solidFill>
                <a:effectLst>
                  <a:outerShdw blurRad="38100" dist="38100" dir="2700000" algn="tl">
                    <a:srgbClr val="000000">
                      <a:alpha val="43137"/>
                    </a:srgbClr>
                  </a:outerShdw>
                </a:effectLst>
              </a:rPr>
              <a:t>Thank You!</a:t>
            </a:r>
            <a:endParaRPr lang="en-US" sz="4400" b="1" dirty="0">
              <a:solidFill>
                <a:srgbClr val="92D050"/>
              </a:solidFill>
              <a:effectLst>
                <a:outerShdw blurRad="38100" dist="38100" dir="2700000" algn="tl">
                  <a:srgbClr val="000000">
                    <a:alpha val="43137"/>
                  </a:srgbClr>
                </a:outerShdw>
              </a:effectLst>
            </a:endParaRPr>
          </a:p>
        </p:txBody>
      </p:sp>
      <p:sp>
        <p:nvSpPr>
          <p:cNvPr id="5" name="Rectangle 4"/>
          <p:cNvSpPr/>
          <p:nvPr/>
        </p:nvSpPr>
        <p:spPr>
          <a:xfrm>
            <a:off x="8145163" y="1184433"/>
            <a:ext cx="1471685" cy="369332"/>
          </a:xfrm>
          <a:prstGeom prst="rect">
            <a:avLst/>
          </a:prstGeom>
        </p:spPr>
        <p:txBody>
          <a:bodyPr wrap="none">
            <a:spAutoFit/>
          </a:bodyPr>
          <a:lstStyle/>
          <a:p>
            <a:r>
              <a:rPr lang="en-US" b="1" dirty="0" smtClean="0">
                <a:solidFill>
                  <a:schemeClr val="bg1"/>
                </a:solidFill>
              </a:rPr>
              <a:t>R/V Tangaroa</a:t>
            </a:r>
            <a:endParaRPr lang="en-US" dirty="0">
              <a:solidFill>
                <a:schemeClr val="bg1"/>
              </a:solidFill>
            </a:endParaRPr>
          </a:p>
        </p:txBody>
      </p:sp>
      <p:sp>
        <p:nvSpPr>
          <p:cNvPr id="6" name="Rectangle 5"/>
          <p:cNvSpPr/>
          <p:nvPr/>
        </p:nvSpPr>
        <p:spPr>
          <a:xfrm>
            <a:off x="1976269" y="5345668"/>
            <a:ext cx="1471685" cy="369332"/>
          </a:xfrm>
          <a:prstGeom prst="rect">
            <a:avLst/>
          </a:prstGeom>
        </p:spPr>
        <p:txBody>
          <a:bodyPr wrap="none">
            <a:spAutoFit/>
          </a:bodyPr>
          <a:lstStyle/>
          <a:p>
            <a:r>
              <a:rPr lang="en-US" b="1" dirty="0" smtClean="0">
                <a:solidFill>
                  <a:schemeClr val="bg1"/>
                </a:solidFill>
              </a:rPr>
              <a:t>R/V Tangaroa</a:t>
            </a:r>
            <a:endParaRPr lang="en-US" dirty="0">
              <a:solidFill>
                <a:schemeClr val="bg1"/>
              </a:solidFill>
            </a:endParaRPr>
          </a:p>
        </p:txBody>
      </p:sp>
    </p:spTree>
    <p:extLst>
      <p:ext uri="{BB962C8B-B14F-4D97-AF65-F5344CB8AC3E}">
        <p14:creationId xmlns:p14="http://schemas.microsoft.com/office/powerpoint/2010/main" val="11635548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617029" y="0"/>
            <a:ext cx="6574971" cy="6186309"/>
          </a:xfrm>
          <a:prstGeom prst="rect">
            <a:avLst/>
          </a:prstGeom>
          <a:noFill/>
        </p:spPr>
        <p:txBody>
          <a:bodyPr wrap="square" rtlCol="0">
            <a:spAutoFit/>
          </a:bodyPr>
          <a:lstStyle/>
          <a:p>
            <a:r>
              <a:rPr lang="en-US" sz="3600" b="1" dirty="0" smtClean="0">
                <a:solidFill>
                  <a:schemeClr val="bg1"/>
                </a:solidFill>
              </a:rPr>
              <a:t>Bradley Lake </a:t>
            </a:r>
            <a:r>
              <a:rPr lang="en-US" sz="2400" dirty="0" smtClean="0">
                <a:solidFill>
                  <a:schemeClr val="bg1"/>
                </a:solidFill>
              </a:rPr>
              <a:t>(</a:t>
            </a:r>
            <a:r>
              <a:rPr lang="en-US" sz="2400" dirty="0" smtClean="0">
                <a:solidFill>
                  <a:schemeClr val="bg1"/>
                </a:solidFill>
              </a:rPr>
              <a:t>Kelsey et al., 2005)</a:t>
            </a:r>
          </a:p>
          <a:p>
            <a:pPr lvl="1"/>
            <a:r>
              <a:rPr lang="en-US" sz="3600" b="1" dirty="0" smtClean="0">
                <a:solidFill>
                  <a:srgbClr val="FFFF00"/>
                </a:solidFill>
              </a:rPr>
              <a:t>420 years </a:t>
            </a:r>
            <a:r>
              <a:rPr lang="en-US" sz="3200" dirty="0" smtClean="0">
                <a:solidFill>
                  <a:schemeClr val="bg1"/>
                </a:solidFill>
              </a:rPr>
              <a:t>(17 DE/7ka)</a:t>
            </a:r>
          </a:p>
          <a:p>
            <a:endParaRPr lang="en-US" sz="3600" b="1" dirty="0" smtClean="0">
              <a:solidFill>
                <a:schemeClr val="bg1"/>
              </a:solidFill>
            </a:endParaRPr>
          </a:p>
          <a:p>
            <a:r>
              <a:rPr lang="en-US" sz="3600" b="1" dirty="0" smtClean="0">
                <a:solidFill>
                  <a:schemeClr val="bg1"/>
                </a:solidFill>
              </a:rPr>
              <a:t>Segment </a:t>
            </a:r>
            <a:r>
              <a:rPr lang="en-US" sz="3600" b="1" dirty="0" smtClean="0">
                <a:solidFill>
                  <a:schemeClr val="bg1"/>
                </a:solidFill>
              </a:rPr>
              <a:t>C </a:t>
            </a:r>
            <a:r>
              <a:rPr lang="en-US" sz="2400" dirty="0" smtClean="0">
                <a:solidFill>
                  <a:schemeClr val="bg1"/>
                </a:solidFill>
              </a:rPr>
              <a:t>(</a:t>
            </a:r>
            <a:r>
              <a:rPr lang="en-US" sz="2400" dirty="0">
                <a:solidFill>
                  <a:schemeClr val="bg1"/>
                </a:solidFill>
              </a:rPr>
              <a:t>Goldfinger et al., 2016)</a:t>
            </a:r>
            <a:endParaRPr lang="en-US" sz="3600" dirty="0">
              <a:solidFill>
                <a:schemeClr val="bg1"/>
              </a:solidFill>
            </a:endParaRPr>
          </a:p>
          <a:p>
            <a:pPr lvl="1"/>
            <a:r>
              <a:rPr lang="en-US" sz="3600" b="1" dirty="0" smtClean="0">
                <a:solidFill>
                  <a:srgbClr val="FFFF00"/>
                </a:solidFill>
              </a:rPr>
              <a:t>320 </a:t>
            </a:r>
            <a:r>
              <a:rPr lang="en-US" sz="3600" b="1" dirty="0">
                <a:solidFill>
                  <a:srgbClr val="FFFF00"/>
                </a:solidFill>
              </a:rPr>
              <a:t>years</a:t>
            </a:r>
          </a:p>
          <a:p>
            <a:endParaRPr lang="en-US" sz="3600" b="1" dirty="0" smtClean="0">
              <a:solidFill>
                <a:schemeClr val="bg1"/>
              </a:solidFill>
            </a:endParaRPr>
          </a:p>
          <a:p>
            <a:r>
              <a:rPr lang="en-US" sz="3600" b="1" dirty="0" smtClean="0">
                <a:solidFill>
                  <a:schemeClr val="bg1"/>
                </a:solidFill>
              </a:rPr>
              <a:t>Segment </a:t>
            </a:r>
            <a:r>
              <a:rPr lang="en-US" sz="3600" b="1" dirty="0" smtClean="0">
                <a:solidFill>
                  <a:schemeClr val="bg1"/>
                </a:solidFill>
              </a:rPr>
              <a:t>D </a:t>
            </a:r>
            <a:r>
              <a:rPr lang="en-US" sz="2400" dirty="0" smtClean="0">
                <a:solidFill>
                  <a:schemeClr val="bg1"/>
                </a:solidFill>
              </a:rPr>
              <a:t>(Goldfinger </a:t>
            </a:r>
            <a:r>
              <a:rPr lang="en-US" sz="2400" dirty="0" smtClean="0">
                <a:solidFill>
                  <a:schemeClr val="bg1"/>
                </a:solidFill>
              </a:rPr>
              <a:t>et al., 2016)</a:t>
            </a:r>
            <a:endParaRPr lang="en-US" sz="3600" dirty="0" smtClean="0">
              <a:solidFill>
                <a:schemeClr val="bg1"/>
              </a:solidFill>
            </a:endParaRPr>
          </a:p>
          <a:p>
            <a:pPr lvl="1"/>
            <a:r>
              <a:rPr lang="en-US" sz="3600" b="1" dirty="0" smtClean="0">
                <a:solidFill>
                  <a:srgbClr val="FFFF00"/>
                </a:solidFill>
              </a:rPr>
              <a:t>220 years</a:t>
            </a:r>
          </a:p>
          <a:p>
            <a:endParaRPr lang="en-US" sz="3600" b="1" dirty="0" smtClean="0">
              <a:solidFill>
                <a:schemeClr val="bg1"/>
              </a:solidFill>
            </a:endParaRPr>
          </a:p>
          <a:p>
            <a:r>
              <a:rPr lang="en-US" sz="3600" b="1" dirty="0" smtClean="0">
                <a:solidFill>
                  <a:schemeClr val="bg1"/>
                </a:solidFill>
              </a:rPr>
              <a:t>Bradley </a:t>
            </a:r>
            <a:r>
              <a:rPr lang="en-US" sz="3600" b="1" dirty="0" smtClean="0">
                <a:solidFill>
                  <a:schemeClr val="bg1"/>
                </a:solidFill>
              </a:rPr>
              <a:t>Lake </a:t>
            </a:r>
            <a:r>
              <a:rPr lang="en-US" sz="2400" dirty="0" smtClean="0">
                <a:solidFill>
                  <a:schemeClr val="bg1"/>
                </a:solidFill>
              </a:rPr>
              <a:t>(</a:t>
            </a:r>
            <a:r>
              <a:rPr lang="en-US" sz="2400" dirty="0" smtClean="0">
                <a:solidFill>
                  <a:schemeClr val="bg1"/>
                </a:solidFill>
              </a:rPr>
              <a:t>Patton and Goldfinger, 2016)</a:t>
            </a:r>
          </a:p>
          <a:p>
            <a:pPr lvl="1"/>
            <a:r>
              <a:rPr lang="en-US" sz="3600" b="1" dirty="0" smtClean="0">
                <a:solidFill>
                  <a:srgbClr val="FFFF00"/>
                </a:solidFill>
              </a:rPr>
              <a:t>280 </a:t>
            </a:r>
            <a:r>
              <a:rPr lang="en-US" sz="3600" b="1" dirty="0" smtClean="0">
                <a:solidFill>
                  <a:srgbClr val="FFFF00"/>
                </a:solidFill>
              </a:rPr>
              <a:t>years </a:t>
            </a:r>
            <a:r>
              <a:rPr lang="en-US" sz="3200" dirty="0" smtClean="0">
                <a:solidFill>
                  <a:schemeClr val="bg1"/>
                </a:solidFill>
              </a:rPr>
              <a:t>(25 earthquakes/7 </a:t>
            </a:r>
            <a:r>
              <a:rPr lang="en-US" sz="3200" dirty="0" err="1" smtClean="0">
                <a:solidFill>
                  <a:schemeClr val="bg1"/>
                </a:solidFill>
              </a:rPr>
              <a:t>ka</a:t>
            </a:r>
            <a:r>
              <a:rPr lang="en-US" sz="3200" dirty="0" smtClean="0">
                <a:solidFill>
                  <a:schemeClr val="bg1"/>
                </a:solidFill>
              </a:rPr>
              <a:t>)</a:t>
            </a:r>
            <a:endParaRPr lang="en-US" sz="3200" dirty="0">
              <a:solidFill>
                <a:schemeClr val="bg1"/>
              </a:solidFill>
            </a:endParaRPr>
          </a:p>
        </p:txBody>
      </p:sp>
      <p:sp>
        <p:nvSpPr>
          <p:cNvPr id="4" name="TextBox 3"/>
          <p:cNvSpPr txBox="1"/>
          <p:nvPr/>
        </p:nvSpPr>
        <p:spPr>
          <a:xfrm>
            <a:off x="0" y="246221"/>
            <a:ext cx="5324475" cy="6124754"/>
          </a:xfrm>
          <a:prstGeom prst="rect">
            <a:avLst/>
          </a:prstGeom>
          <a:noFill/>
        </p:spPr>
        <p:txBody>
          <a:bodyPr wrap="square" rtlCol="0">
            <a:spAutoFit/>
          </a:bodyPr>
          <a:lstStyle/>
          <a:p>
            <a:r>
              <a:rPr lang="en-US" sz="2800" b="1" dirty="0" smtClean="0">
                <a:solidFill>
                  <a:schemeClr val="bg1"/>
                </a:solidFill>
                <a:effectLst>
                  <a:outerShdw blurRad="38100" dist="38100" dir="2700000" algn="tl">
                    <a:srgbClr val="000000">
                      <a:alpha val="43137"/>
                    </a:srgbClr>
                  </a:outerShdw>
                </a:effectLst>
              </a:rPr>
              <a:t>There may or may not be </a:t>
            </a:r>
            <a:r>
              <a:rPr lang="en-US" sz="2800" b="1" dirty="0">
                <a:solidFill>
                  <a:schemeClr val="bg1"/>
                </a:solidFill>
                <a:effectLst>
                  <a:outerShdw blurRad="38100" dist="38100" dir="2700000" algn="tl">
                    <a:srgbClr val="000000">
                      <a:alpha val="43137"/>
                    </a:srgbClr>
                  </a:outerShdw>
                </a:effectLst>
              </a:rPr>
              <a:t>the same number of turbidites in Bradley Lake than there are offshore. </a:t>
            </a:r>
          </a:p>
          <a:p>
            <a:r>
              <a:rPr lang="en-US" sz="2800" b="1" dirty="0">
                <a:solidFill>
                  <a:schemeClr val="bg1"/>
                </a:solidFill>
                <a:effectLst>
                  <a:outerShdw blurRad="38100" dist="38100" dir="2700000" algn="tl">
                    <a:srgbClr val="000000">
                      <a:alpha val="43137"/>
                    </a:srgbClr>
                  </a:outerShdw>
                </a:effectLst>
              </a:rPr>
              <a:t>Why?</a:t>
            </a:r>
          </a:p>
          <a:p>
            <a:endParaRPr lang="en-US" sz="2800" b="1" dirty="0" smtClean="0">
              <a:solidFill>
                <a:schemeClr val="bg1"/>
              </a:solidFill>
              <a:effectLst>
                <a:outerShdw blurRad="38100" dist="38100" dir="2700000" algn="tl">
                  <a:srgbClr val="000000">
                    <a:alpha val="43137"/>
                  </a:srgbClr>
                </a:outerShdw>
              </a:effectLst>
            </a:endParaRPr>
          </a:p>
          <a:p>
            <a:r>
              <a:rPr lang="en-US" sz="2800" b="1" dirty="0" smtClean="0">
                <a:solidFill>
                  <a:schemeClr val="bg1"/>
                </a:solidFill>
                <a:effectLst>
                  <a:outerShdw blurRad="38100" dist="38100" dir="2700000" algn="tl">
                    <a:srgbClr val="000000">
                      <a:alpha val="43137"/>
                    </a:srgbClr>
                  </a:outerShdw>
                </a:effectLst>
              </a:rPr>
              <a:t>There may be some threshold:</a:t>
            </a:r>
          </a:p>
          <a:p>
            <a:pPr marL="342900" indent="-3429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rPr>
              <a:t>Tsunami may require larger earthquake to be able to send a tsunami into Bradley Lake.</a:t>
            </a:r>
          </a:p>
          <a:p>
            <a:pPr marL="342900" indent="-3429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rPr>
              <a:t>Segment D ruptures may generate ground shaking but not tsunami for Bradley Lake.</a:t>
            </a:r>
          </a:p>
          <a:p>
            <a:pPr marL="342900" indent="-342900">
              <a:buFont typeface="Arial" panose="020B0604020202020204" pitchFamily="34" charset="0"/>
              <a:buChar char="•"/>
            </a:pPr>
            <a:r>
              <a:rPr lang="en-US" sz="2800" b="1" dirty="0" smtClean="0">
                <a:solidFill>
                  <a:schemeClr val="bg1"/>
                </a:solidFill>
                <a:effectLst>
                  <a:outerShdw blurRad="38100" dist="38100" dir="2700000" algn="tl">
                    <a:srgbClr val="000000">
                      <a:alpha val="43137"/>
                    </a:srgbClr>
                  </a:outerShdw>
                </a:effectLst>
              </a:rPr>
              <a:t>These may not be correct.</a:t>
            </a:r>
          </a:p>
        </p:txBody>
      </p:sp>
    </p:spTree>
    <p:extLst>
      <p:ext uri="{BB962C8B-B14F-4D97-AF65-F5344CB8AC3E}">
        <p14:creationId xmlns:p14="http://schemas.microsoft.com/office/powerpoint/2010/main" val="3258292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88" t="4066" b="692"/>
          <a:stretch/>
        </p:blipFill>
        <p:spPr>
          <a:xfrm>
            <a:off x="0" y="0"/>
            <a:ext cx="7456938" cy="6858000"/>
          </a:xfrm>
          <a:prstGeom prst="rect">
            <a:avLst/>
          </a:prstGeom>
        </p:spPr>
      </p:pic>
      <p:sp>
        <p:nvSpPr>
          <p:cNvPr id="3" name="Rectangle 2"/>
          <p:cNvSpPr/>
          <p:nvPr/>
        </p:nvSpPr>
        <p:spPr>
          <a:xfrm>
            <a:off x="7456938" y="0"/>
            <a:ext cx="4735062" cy="3046988"/>
          </a:xfrm>
          <a:prstGeom prst="rect">
            <a:avLst/>
          </a:prstGeom>
        </p:spPr>
        <p:txBody>
          <a:bodyPr wrap="square">
            <a:spAutoFit/>
          </a:bodyPr>
          <a:lstStyle/>
          <a:p>
            <a:r>
              <a:rPr lang="en-US" sz="3200" b="1" dirty="0">
                <a:solidFill>
                  <a:schemeClr val="bg1"/>
                </a:solidFill>
                <a:effectLst>
                  <a:outerShdw blurRad="38100" dist="38100" dir="2700000" algn="tl">
                    <a:srgbClr val="000000">
                      <a:alpha val="43137"/>
                    </a:srgbClr>
                  </a:outerShdw>
                </a:effectLst>
              </a:rPr>
              <a:t>Correlation of radiocarbon data from coastal paleoseismic sites </a:t>
            </a:r>
            <a:r>
              <a:rPr lang="en-US" sz="3200" b="1" dirty="0" smtClean="0">
                <a:solidFill>
                  <a:schemeClr val="bg1"/>
                </a:solidFill>
                <a:effectLst>
                  <a:outerShdw blurRad="38100" dist="38100" dir="2700000" algn="tl">
                    <a:srgbClr val="000000">
                      <a:alpha val="43137"/>
                    </a:srgbClr>
                  </a:outerShdw>
                </a:effectLst>
              </a:rPr>
              <a:t>and </a:t>
            </a:r>
            <a:r>
              <a:rPr lang="en-US" sz="3200" b="1" dirty="0">
                <a:solidFill>
                  <a:schemeClr val="bg1"/>
                </a:solidFill>
                <a:effectLst>
                  <a:outerShdw blurRad="38100" dist="38100" dir="2700000" algn="tl">
                    <a:srgbClr val="000000">
                      <a:alpha val="43137"/>
                    </a:srgbClr>
                  </a:outerShdw>
                </a:effectLst>
              </a:rPr>
              <a:t>offshore turbidite </a:t>
            </a:r>
            <a:r>
              <a:rPr lang="en-US" sz="3200" b="1" dirty="0" smtClean="0">
                <a:solidFill>
                  <a:schemeClr val="bg1"/>
                </a:solidFill>
                <a:effectLst>
                  <a:outerShdw blurRad="38100" dist="38100" dir="2700000" algn="tl">
                    <a:srgbClr val="000000">
                      <a:alpha val="43137"/>
                    </a:srgbClr>
                  </a:outerShdw>
                </a:effectLst>
              </a:rPr>
              <a:t>sequences</a:t>
            </a:r>
            <a:r>
              <a:rPr lang="en-US" sz="3200" b="1" dirty="0">
                <a:solidFill>
                  <a:schemeClr val="bg1"/>
                </a:solidFill>
                <a:effectLst>
                  <a:outerShdw blurRad="38100" dist="38100" dir="2700000" algn="tl">
                    <a:srgbClr val="000000">
                      <a:alpha val="43137"/>
                    </a:srgbClr>
                  </a:outerShdw>
                </a:effectLst>
              </a:rPr>
              <a:t> in south-central </a:t>
            </a:r>
            <a:r>
              <a:rPr lang="en-US" sz="3200" b="1" dirty="0" smtClean="0">
                <a:solidFill>
                  <a:schemeClr val="bg1"/>
                </a:solidFill>
                <a:effectLst>
                  <a:outerShdw blurRad="38100" dist="38100" dir="2700000" algn="tl">
                    <a:srgbClr val="000000">
                      <a:alpha val="43137"/>
                    </a:srgbClr>
                  </a:outerShdw>
                </a:effectLst>
              </a:rPr>
              <a:t>Oregon.</a:t>
            </a:r>
            <a:endParaRPr lang="en-US" sz="32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5102511" y="0"/>
            <a:ext cx="2354427" cy="307777"/>
          </a:xfrm>
          <a:prstGeom prst="rect">
            <a:avLst/>
          </a:prstGeom>
        </p:spPr>
        <p:txBody>
          <a:bodyPr wrap="none">
            <a:spAutoFit/>
          </a:bodyPr>
          <a:lstStyle/>
          <a:p>
            <a:r>
              <a:rPr lang="en-US" sz="1400" b="1" dirty="0" smtClean="0"/>
              <a:t>Witter </a:t>
            </a:r>
            <a:r>
              <a:rPr lang="en-US" sz="1400" b="1" dirty="0"/>
              <a:t>et al., </a:t>
            </a:r>
            <a:r>
              <a:rPr lang="en-US" sz="1400" b="1" dirty="0" smtClean="0"/>
              <a:t>2012</a:t>
            </a:r>
            <a:r>
              <a:rPr lang="en-US" sz="1400" b="1" dirty="0"/>
              <a:t> </a:t>
            </a:r>
            <a:r>
              <a:rPr lang="en-US" sz="1400" b="1" dirty="0" smtClean="0"/>
              <a:t>(modified)</a:t>
            </a:r>
            <a:endParaRPr lang="en-US" sz="1400" dirty="0"/>
          </a:p>
        </p:txBody>
      </p:sp>
      <p:sp>
        <p:nvSpPr>
          <p:cNvPr id="6" name="Rectangle 5"/>
          <p:cNvSpPr/>
          <p:nvPr/>
        </p:nvSpPr>
        <p:spPr>
          <a:xfrm>
            <a:off x="2512088" y="1004835"/>
            <a:ext cx="2301071" cy="541606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139921" y="1004835"/>
            <a:ext cx="673239" cy="541606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535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9730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9186" y="997114"/>
            <a:ext cx="2089033"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BR94-E-5</a:t>
            </a:r>
            <a:endParaRPr lang="en-US" sz="4000" b="1"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5000"/>
            <a:ext cx="12192000" cy="3616000"/>
          </a:xfrm>
          <a:prstGeom prst="rect">
            <a:avLst/>
          </a:prstGeom>
        </p:spPr>
      </p:pic>
      <p:sp>
        <p:nvSpPr>
          <p:cNvPr id="5" name="TextBox 4"/>
          <p:cNvSpPr txBox="1"/>
          <p:nvPr/>
        </p:nvSpPr>
        <p:spPr>
          <a:xfrm>
            <a:off x="0" y="-15519"/>
            <a:ext cx="4134465"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Original Interpretation:</a:t>
            </a:r>
          </a:p>
          <a:p>
            <a:r>
              <a:rPr lang="en-US" sz="3200" b="1" dirty="0" smtClean="0">
                <a:solidFill>
                  <a:schemeClr val="bg1"/>
                </a:solidFill>
                <a:effectLst>
                  <a:outerShdw blurRad="38100" dist="38100" dir="2700000" algn="tl">
                    <a:srgbClr val="000000">
                      <a:alpha val="43137"/>
                    </a:srgbClr>
                  </a:outerShdw>
                </a:effectLst>
              </a:rPr>
              <a:t>laminated mud</a:t>
            </a:r>
            <a:endParaRPr lang="en-US" sz="32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921833" y="0"/>
            <a:ext cx="4278159"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CT Interpretation:</a:t>
            </a:r>
          </a:p>
          <a:p>
            <a:r>
              <a:rPr lang="en-US" sz="3200" b="1" dirty="0" smtClean="0">
                <a:solidFill>
                  <a:schemeClr val="bg1"/>
                </a:solidFill>
                <a:effectLst>
                  <a:outerShdw blurRad="38100" dist="38100" dir="2700000" algn="tl">
                    <a:srgbClr val="000000">
                      <a:alpha val="43137"/>
                    </a:srgbClr>
                  </a:outerShdw>
                </a:effectLst>
              </a:rPr>
              <a:t>turbidite upward fining</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35291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9186" y="997114"/>
            <a:ext cx="2089033"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rPr>
              <a:t>BR94-F-1</a:t>
            </a:r>
            <a:endParaRPr lang="en-US" sz="4000" b="1"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1899"/>
            <a:ext cx="12192000" cy="3354201"/>
          </a:xfrm>
          <a:prstGeom prst="rect">
            <a:avLst/>
          </a:prstGeom>
        </p:spPr>
      </p:pic>
      <p:sp>
        <p:nvSpPr>
          <p:cNvPr id="5" name="TextBox 4"/>
          <p:cNvSpPr txBox="1"/>
          <p:nvPr/>
        </p:nvSpPr>
        <p:spPr>
          <a:xfrm>
            <a:off x="0" y="-15519"/>
            <a:ext cx="4134465"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Original Interpretation:</a:t>
            </a:r>
          </a:p>
          <a:p>
            <a:r>
              <a:rPr lang="en-US" sz="3200" b="1" dirty="0" smtClean="0">
                <a:solidFill>
                  <a:schemeClr val="bg1"/>
                </a:solidFill>
                <a:effectLst>
                  <a:outerShdw blurRad="38100" dist="38100" dir="2700000" algn="tl">
                    <a:srgbClr val="000000">
                      <a:alpha val="43137"/>
                    </a:srgbClr>
                  </a:outerShdw>
                </a:effectLst>
              </a:rPr>
              <a:t>massive mud</a:t>
            </a:r>
            <a:endParaRPr lang="en-US" sz="32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921833" y="0"/>
            <a:ext cx="4278159"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CT Interpretation:</a:t>
            </a:r>
          </a:p>
          <a:p>
            <a:r>
              <a:rPr lang="en-US" sz="3200" b="1" dirty="0" smtClean="0">
                <a:solidFill>
                  <a:schemeClr val="bg1"/>
                </a:solidFill>
                <a:effectLst>
                  <a:outerShdw blurRad="38100" dist="38100" dir="2700000" algn="tl">
                    <a:srgbClr val="000000">
                      <a:alpha val="43137"/>
                    </a:srgbClr>
                  </a:outerShdw>
                </a:effectLst>
              </a:rPr>
              <a:t>turbidite upward fining</a:t>
            </a:r>
            <a:endParaRPr lang="en-US"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7938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2451" y="0"/>
            <a:ext cx="10986410" cy="6858000"/>
          </a:xfrm>
          <a:prstGeom prst="rect">
            <a:avLst/>
          </a:prstGeom>
        </p:spPr>
      </p:pic>
      <p:sp>
        <p:nvSpPr>
          <p:cNvPr id="3" name="TextBox 2"/>
          <p:cNvSpPr txBox="1"/>
          <p:nvPr/>
        </p:nvSpPr>
        <p:spPr>
          <a:xfrm>
            <a:off x="1009650" y="6305550"/>
            <a:ext cx="1978811" cy="369332"/>
          </a:xfrm>
          <a:prstGeom prst="rect">
            <a:avLst/>
          </a:prstGeom>
          <a:noFill/>
        </p:spPr>
        <p:txBody>
          <a:bodyPr wrap="none" rtlCol="0">
            <a:spAutoFit/>
          </a:bodyPr>
          <a:lstStyle/>
          <a:p>
            <a:r>
              <a:rPr lang="en-US" dirty="0" smtClean="0"/>
              <a:t>Martha et al., 2016</a:t>
            </a:r>
            <a:endParaRPr lang="en-US" dirty="0"/>
          </a:p>
        </p:txBody>
      </p:sp>
    </p:spTree>
    <p:extLst>
      <p:ext uri="{BB962C8B-B14F-4D97-AF65-F5344CB8AC3E}">
        <p14:creationId xmlns:p14="http://schemas.microsoft.com/office/powerpoint/2010/main" val="8210183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278966"/>
            <a:ext cx="2781300" cy="369332"/>
          </a:xfrm>
          <a:prstGeom prst="rect">
            <a:avLst/>
          </a:prstGeom>
        </p:spPr>
        <p:txBody>
          <a:bodyPr wrap="square">
            <a:spAutoFit/>
          </a:bodyPr>
          <a:lstStyle/>
          <a:p>
            <a:r>
              <a:rPr lang="en-US" b="1" dirty="0">
                <a:effectLst>
                  <a:outerShdw blurRad="38100" dist="38100" dir="2700000" algn="tl">
                    <a:srgbClr val="000000">
                      <a:alpha val="43137"/>
                    </a:srgbClr>
                  </a:outerShdw>
                </a:effectLst>
              </a:rPr>
              <a:t>Gorum et al., 2011</a:t>
            </a:r>
          </a:p>
        </p:txBody>
      </p:sp>
      <p:sp>
        <p:nvSpPr>
          <p:cNvPr id="4" name="Rectangle 3"/>
          <p:cNvSpPr/>
          <p:nvPr/>
        </p:nvSpPr>
        <p:spPr>
          <a:xfrm>
            <a:off x="6234545" y="0"/>
            <a:ext cx="5957456" cy="4401205"/>
          </a:xfrm>
          <a:prstGeom prst="rect">
            <a:avLst/>
          </a:prstGeom>
        </p:spPr>
        <p:txBody>
          <a:bodyPr wrap="square">
            <a:spAutoFit/>
          </a:bodyPr>
          <a:lstStyle/>
          <a:p>
            <a:r>
              <a:rPr lang="en-US" sz="4000" b="1" dirty="0">
                <a:solidFill>
                  <a:srgbClr val="FFC000"/>
                </a:solidFill>
                <a:effectLst>
                  <a:outerShdw blurRad="38100" dist="38100" dir="2700000" algn="tl">
                    <a:srgbClr val="000000">
                      <a:alpha val="43137"/>
                    </a:srgbClr>
                  </a:outerShdw>
                </a:effectLst>
              </a:rPr>
              <a:t>Distribution of </a:t>
            </a:r>
            <a:r>
              <a:rPr lang="en-US" sz="4000" b="1" dirty="0">
                <a:solidFill>
                  <a:schemeClr val="bg1"/>
                </a:solidFill>
                <a:effectLst>
                  <a:outerShdw blurRad="38100" dist="38100" dir="2700000" algn="tl">
                    <a:srgbClr val="000000">
                      <a:alpha val="43137"/>
                    </a:srgbClr>
                  </a:outerShdw>
                </a:effectLst>
              </a:rPr>
              <a:t>coseismic surface ruptures </a:t>
            </a:r>
            <a:r>
              <a:rPr lang="en-US" sz="4000" b="1" dirty="0">
                <a:solidFill>
                  <a:srgbClr val="FFC000"/>
                </a:solidFill>
                <a:effectLst>
                  <a:outerShdw blurRad="38100" dist="38100" dir="2700000" algn="tl">
                    <a:srgbClr val="000000">
                      <a:alpha val="43137"/>
                    </a:srgbClr>
                  </a:outerShdw>
                </a:effectLst>
              </a:rPr>
              <a:t>(white lines) and </a:t>
            </a:r>
            <a:r>
              <a:rPr lang="en-US" sz="4000" b="1" dirty="0">
                <a:solidFill>
                  <a:srgbClr val="FF0000"/>
                </a:solidFill>
                <a:effectLst>
                  <a:outerShdw blurRad="38100" dist="38100" dir="2700000" algn="tl">
                    <a:srgbClr val="000000">
                      <a:alpha val="43137"/>
                    </a:srgbClr>
                  </a:outerShdw>
                </a:effectLst>
              </a:rPr>
              <a:t>earthquake-triggered landslides </a:t>
            </a:r>
            <a:r>
              <a:rPr lang="en-US" sz="4000" b="1" dirty="0">
                <a:solidFill>
                  <a:srgbClr val="FFC000"/>
                </a:solidFill>
                <a:effectLst>
                  <a:outerShdw blurRad="38100" dist="38100" dir="2700000" algn="tl">
                    <a:srgbClr val="000000">
                      <a:alpha val="43137"/>
                    </a:srgbClr>
                  </a:outerShdw>
                </a:effectLst>
              </a:rPr>
              <a:t>(red polygons) triggered by the 2008 Wenchuan earthquake. </a:t>
            </a:r>
            <a:endParaRPr lang="en-US" sz="4000" dirty="0">
              <a:solidFill>
                <a:srgbClr val="FFC000"/>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6234545" cy="6858000"/>
          </a:xfrm>
          <a:prstGeom prst="rect">
            <a:avLst/>
          </a:prstGeom>
        </p:spPr>
      </p:pic>
      <p:sp>
        <p:nvSpPr>
          <p:cNvPr id="7" name="Rectangle 6"/>
          <p:cNvSpPr/>
          <p:nvPr/>
        </p:nvSpPr>
        <p:spPr>
          <a:xfrm>
            <a:off x="6420818" y="6488668"/>
            <a:ext cx="1541640" cy="369332"/>
          </a:xfrm>
          <a:prstGeom prst="rect">
            <a:avLst/>
          </a:prstGeom>
        </p:spPr>
        <p:txBody>
          <a:bodyPr wrap="none">
            <a:spAutoFit/>
          </a:bodyPr>
          <a:lstStyle/>
          <a:p>
            <a:r>
              <a:rPr lang="en-US" b="1" dirty="0" smtClean="0">
                <a:solidFill>
                  <a:schemeClr val="bg1"/>
                </a:solidFill>
                <a:effectLst>
                  <a:outerShdw blurRad="38100" dist="38100" dir="2700000" algn="tl">
                    <a:srgbClr val="000000">
                      <a:alpha val="43137"/>
                    </a:srgbClr>
                  </a:outerShdw>
                </a:effectLst>
              </a:rPr>
              <a:t>Xu et al., 2014</a:t>
            </a:r>
            <a:endParaRPr lang="en-US" dirty="0"/>
          </a:p>
        </p:txBody>
      </p:sp>
      <p:pic>
        <p:nvPicPr>
          <p:cNvPr id="12" name="Picture 11"/>
          <p:cNvPicPr>
            <a:picLocks noChangeAspect="1"/>
          </p:cNvPicPr>
          <p:nvPr/>
        </p:nvPicPr>
        <p:blipFill>
          <a:blip r:embed="rId4"/>
          <a:stretch>
            <a:fillRect/>
          </a:stretch>
        </p:blipFill>
        <p:spPr>
          <a:xfrm>
            <a:off x="6420818" y="5186546"/>
            <a:ext cx="5614542" cy="1231680"/>
          </a:xfrm>
          <a:prstGeom prst="rect">
            <a:avLst/>
          </a:prstGeom>
        </p:spPr>
      </p:pic>
    </p:spTree>
    <p:extLst>
      <p:ext uri="{BB962C8B-B14F-4D97-AF65-F5344CB8AC3E}">
        <p14:creationId xmlns:p14="http://schemas.microsoft.com/office/powerpoint/2010/main" val="866646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774" y="0"/>
            <a:ext cx="6838959" cy="6858000"/>
            <a:chOff x="1590675" y="30860"/>
            <a:chExt cx="5987510" cy="600418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000" t="38027" r="5000" b="26719"/>
            <a:stretch/>
          </p:blipFill>
          <p:spPr>
            <a:xfrm>
              <a:off x="1590675" y="30860"/>
              <a:ext cx="5987510" cy="3127248"/>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00" t="5972" r="5000" b="61595"/>
            <a:stretch/>
          </p:blipFill>
          <p:spPr>
            <a:xfrm>
              <a:off x="1590675" y="3158108"/>
              <a:ext cx="5987510" cy="2876932"/>
            </a:xfrm>
            <a:prstGeom prst="rect">
              <a:avLst/>
            </a:prstGeom>
          </p:spPr>
        </p:pic>
      </p:grpSp>
      <p:sp>
        <p:nvSpPr>
          <p:cNvPr id="5" name="Rectangle 4"/>
          <p:cNvSpPr/>
          <p:nvPr/>
        </p:nvSpPr>
        <p:spPr>
          <a:xfrm>
            <a:off x="0" y="3278966"/>
            <a:ext cx="2781300" cy="369332"/>
          </a:xfrm>
          <a:prstGeom prst="rect">
            <a:avLst/>
          </a:prstGeom>
        </p:spPr>
        <p:txBody>
          <a:bodyPr wrap="square">
            <a:spAutoFit/>
          </a:bodyPr>
          <a:lstStyle/>
          <a:p>
            <a:r>
              <a:rPr lang="en-US" b="1" dirty="0">
                <a:effectLst>
                  <a:outerShdw blurRad="38100" dist="38100" dir="2700000" algn="tl">
                    <a:srgbClr val="000000">
                      <a:alpha val="43137"/>
                    </a:srgbClr>
                  </a:outerShdw>
                </a:effectLst>
              </a:rPr>
              <a:t>Gorum et al., 2011</a:t>
            </a:r>
          </a:p>
        </p:txBody>
      </p:sp>
      <p:sp>
        <p:nvSpPr>
          <p:cNvPr id="4" name="Rectangle 3"/>
          <p:cNvSpPr/>
          <p:nvPr/>
        </p:nvSpPr>
        <p:spPr>
          <a:xfrm>
            <a:off x="6808185" y="0"/>
            <a:ext cx="5383815" cy="3416320"/>
          </a:xfrm>
          <a:prstGeom prst="rect">
            <a:avLst/>
          </a:prstGeom>
        </p:spPr>
        <p:txBody>
          <a:bodyPr wrap="square">
            <a:spAutoFit/>
          </a:bodyPr>
          <a:lstStyle/>
          <a:p>
            <a:r>
              <a:rPr lang="en-US" sz="3600" b="1" dirty="0">
                <a:solidFill>
                  <a:srgbClr val="FFC000"/>
                </a:solidFill>
                <a:effectLst>
                  <a:outerShdw blurRad="38100" dist="38100" dir="2700000" algn="tl">
                    <a:srgbClr val="000000">
                      <a:alpha val="43137"/>
                    </a:srgbClr>
                  </a:outerShdw>
                </a:effectLst>
              </a:rPr>
              <a:t>Landslide concentration </a:t>
            </a:r>
            <a:r>
              <a:rPr lang="en-US" sz="3600" dirty="0">
                <a:solidFill>
                  <a:schemeClr val="bg1"/>
                </a:solidFill>
                <a:effectLst>
                  <a:outerShdw blurRad="38100" dist="38100" dir="2700000" algn="tl">
                    <a:srgbClr val="000000">
                      <a:alpha val="43137"/>
                    </a:srgbClr>
                  </a:outerShdw>
                </a:effectLst>
              </a:rPr>
              <a:t>in relation to the total </a:t>
            </a:r>
            <a:r>
              <a:rPr lang="en-US" sz="3600" b="1" dirty="0">
                <a:solidFill>
                  <a:srgbClr val="FFC000"/>
                </a:solidFill>
                <a:effectLst>
                  <a:outerShdw blurRad="38100" dist="38100" dir="2700000" algn="tl">
                    <a:srgbClr val="000000">
                      <a:alpha val="43137"/>
                    </a:srgbClr>
                  </a:outerShdw>
                </a:effectLst>
              </a:rPr>
              <a:t>co-seismic slip distribution </a:t>
            </a:r>
            <a:r>
              <a:rPr lang="en-US" sz="3600" dirty="0">
                <a:solidFill>
                  <a:schemeClr val="bg1"/>
                </a:solidFill>
                <a:effectLst>
                  <a:outerShdw blurRad="38100" dist="38100" dir="2700000" algn="tl">
                    <a:srgbClr val="000000">
                      <a:alpha val="43137"/>
                    </a:srgbClr>
                  </a:outerShdw>
                </a:effectLst>
              </a:rPr>
              <a:t>of the fault </a:t>
            </a:r>
            <a:r>
              <a:rPr lang="en-US" sz="3600" dirty="0" smtClean="0">
                <a:solidFill>
                  <a:schemeClr val="bg1"/>
                </a:solidFill>
                <a:effectLst>
                  <a:outerShdw blurRad="38100" dist="38100" dir="2700000" algn="tl">
                    <a:srgbClr val="000000">
                      <a:alpha val="43137"/>
                    </a:srgbClr>
                  </a:outerShdw>
                </a:effectLst>
              </a:rPr>
              <a:t>rupture: relations are not completely worked out.</a:t>
            </a:r>
            <a:endParaRPr lang="en-US" sz="3600" dirty="0">
              <a:solidFill>
                <a:schemeClr val="bg1"/>
              </a:solidFill>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728" t="6110" r="11990" b="55248"/>
          <a:stretch/>
        </p:blipFill>
        <p:spPr>
          <a:xfrm>
            <a:off x="6965613" y="3401367"/>
            <a:ext cx="5068958" cy="3456633"/>
          </a:xfrm>
          <a:prstGeom prst="rect">
            <a:avLst/>
          </a:prstGeom>
        </p:spPr>
      </p:pic>
      <p:sp>
        <p:nvSpPr>
          <p:cNvPr id="10" name="Rectangle 9"/>
          <p:cNvSpPr/>
          <p:nvPr/>
        </p:nvSpPr>
        <p:spPr>
          <a:xfrm>
            <a:off x="10024084" y="3032035"/>
            <a:ext cx="2010487" cy="369332"/>
          </a:xfrm>
          <a:prstGeom prst="rect">
            <a:avLst/>
          </a:prstGeom>
        </p:spPr>
        <p:txBody>
          <a:bodyPr wrap="none">
            <a:spAutoFit/>
          </a:bodyPr>
          <a:lstStyle/>
          <a:p>
            <a:r>
              <a:rPr lang="en-US" b="1" dirty="0" smtClean="0">
                <a:solidFill>
                  <a:schemeClr val="bg1"/>
                </a:solidFill>
                <a:effectLst>
                  <a:outerShdw blurRad="38100" dist="38100" dir="2700000" algn="tl">
                    <a:srgbClr val="000000">
                      <a:alpha val="43137"/>
                    </a:srgbClr>
                  </a:outerShdw>
                </a:effectLst>
              </a:rPr>
              <a:t>Martha et al., 2016</a:t>
            </a:r>
            <a:endParaRPr lang="en-US" dirty="0"/>
          </a:p>
        </p:txBody>
      </p:sp>
    </p:spTree>
    <p:extLst>
      <p:ext uri="{BB962C8B-B14F-4D97-AF65-F5344CB8AC3E}">
        <p14:creationId xmlns:p14="http://schemas.microsoft.com/office/powerpoint/2010/main" val="10132100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66059" y="139700"/>
            <a:ext cx="9687741" cy="6616700"/>
            <a:chOff x="1676401" y="533400"/>
            <a:chExt cx="8813799" cy="6019800"/>
          </a:xfrm>
        </p:grpSpPr>
        <p:pic>
          <p:nvPicPr>
            <p:cNvPr id="29698" name="Picture 2" descr="J:\powerpoint\smile_2010\figures-final\Pages 18 atwater_satake_2005_orphan_tsunami-4.png"/>
            <p:cNvPicPr>
              <a:picLocks noChangeAspect="1" noChangeArrowheads="1"/>
            </p:cNvPicPr>
            <p:nvPr/>
          </p:nvPicPr>
          <p:blipFill>
            <a:blip r:embed="rId2" cstate="print">
              <a:extLst>
                <a:ext uri="{28A0092B-C50C-407E-A947-70E740481C1C}">
                  <a14:useLocalDpi xmlns:a14="http://schemas.microsoft.com/office/drawing/2010/main" val="0"/>
                </a:ext>
              </a:extLst>
            </a:blip>
            <a:srcRect l="5943" t="12518" r="57780" b="59447"/>
            <a:stretch>
              <a:fillRect/>
            </a:stretch>
          </p:blipFill>
          <p:spPr bwMode="auto">
            <a:xfrm>
              <a:off x="7620000" y="37338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descr="J:\powerpoint\smile_2010\figures-final\Pages 18 atwater_satake_2005_orphan_tsunami-4.png"/>
            <p:cNvPicPr>
              <a:picLocks noChangeAspect="1" noChangeArrowheads="1"/>
            </p:cNvPicPr>
            <p:nvPr/>
          </p:nvPicPr>
          <p:blipFill>
            <a:blip r:embed="rId2" cstate="print">
              <a:extLst>
                <a:ext uri="{28A0092B-C50C-407E-A947-70E740481C1C}">
                  <a14:useLocalDpi xmlns:a14="http://schemas.microsoft.com/office/drawing/2010/main" val="0"/>
                </a:ext>
              </a:extLst>
            </a:blip>
            <a:srcRect l="5943" t="40553" r="7780" b="36716"/>
            <a:stretch>
              <a:fillRect/>
            </a:stretch>
          </p:blipFill>
          <p:spPr bwMode="auto">
            <a:xfrm>
              <a:off x="2362200" y="533400"/>
              <a:ext cx="8128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J:\powerpoint\smile_2010\figures-final\Pages 18 atwater_satake_2005_orphan_tsunami-4.png"/>
            <p:cNvPicPr>
              <a:picLocks noChangeAspect="1" noChangeArrowheads="1"/>
            </p:cNvPicPr>
            <p:nvPr/>
          </p:nvPicPr>
          <p:blipFill>
            <a:blip r:embed="rId2" cstate="print">
              <a:extLst>
                <a:ext uri="{28A0092B-C50C-407E-A947-70E740481C1C}">
                  <a14:useLocalDpi xmlns:a14="http://schemas.microsoft.com/office/drawing/2010/main" val="0"/>
                </a:ext>
              </a:extLst>
            </a:blip>
            <a:srcRect l="33395" t="63284" r="7780" b="10461"/>
            <a:stretch>
              <a:fillRect/>
            </a:stretch>
          </p:blipFill>
          <p:spPr bwMode="auto">
            <a:xfrm>
              <a:off x="1676401" y="3352800"/>
              <a:ext cx="55419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p:nvPr/>
        </p:nvSpPr>
        <p:spPr>
          <a:xfrm>
            <a:off x="8199002" y="3238661"/>
            <a:ext cx="3733800" cy="461665"/>
          </a:xfrm>
          <a:prstGeom prst="rect">
            <a:avLst/>
          </a:prstGeom>
          <a:noFill/>
        </p:spPr>
        <p:txBody>
          <a:bodyPr>
            <a:spAutoFit/>
          </a:bodyPr>
          <a:lstStyle/>
          <a:p>
            <a:pPr>
              <a:defRPr/>
            </a:pPr>
            <a:r>
              <a:rPr lang="en-US" sz="2400" b="1" dirty="0">
                <a:solidFill>
                  <a:schemeClr val="bg1"/>
                </a:solidFill>
              </a:rPr>
              <a:t>Atwater </a:t>
            </a:r>
            <a:r>
              <a:rPr lang="en-US" sz="2400" b="1" dirty="0" smtClean="0">
                <a:solidFill>
                  <a:schemeClr val="bg1"/>
                </a:solidFill>
              </a:rPr>
              <a:t>et al., </a:t>
            </a:r>
            <a:r>
              <a:rPr lang="en-US" sz="2400" b="1" dirty="0">
                <a:solidFill>
                  <a:schemeClr val="bg1"/>
                </a:solidFill>
              </a:rPr>
              <a:t>2005</a:t>
            </a:r>
          </a:p>
        </p:txBody>
      </p:sp>
      <p:sp>
        <p:nvSpPr>
          <p:cNvPr id="8" name="TextBox 7"/>
          <p:cNvSpPr txBox="1"/>
          <p:nvPr/>
        </p:nvSpPr>
        <p:spPr>
          <a:xfrm>
            <a:off x="118475" y="139700"/>
            <a:ext cx="2885162" cy="2123658"/>
          </a:xfrm>
          <a:prstGeom prst="rect">
            <a:avLst/>
          </a:prstGeom>
          <a:noFill/>
        </p:spPr>
        <p:txBody>
          <a:bodyPr wrap="square">
            <a:spAutoFit/>
          </a:bodyPr>
          <a:lstStyle/>
          <a:p>
            <a:pPr>
              <a:defRPr/>
            </a:pPr>
            <a:r>
              <a:rPr lang="en-US" sz="4400" b="1" dirty="0">
                <a:solidFill>
                  <a:schemeClr val="bg1"/>
                </a:solidFill>
                <a:effectLst>
                  <a:outerShdw blurRad="38100" dist="38100" dir="2700000" algn="tl">
                    <a:srgbClr val="000000">
                      <a:alpha val="43137"/>
                    </a:srgbClr>
                  </a:outerShdw>
                </a:effectLst>
              </a:rPr>
              <a:t>past</a:t>
            </a:r>
          </a:p>
          <a:p>
            <a:pPr>
              <a:defRPr/>
            </a:pPr>
            <a:r>
              <a:rPr lang="en-US" sz="4400" b="1" dirty="0" smtClean="0">
                <a:solidFill>
                  <a:schemeClr val="bg1"/>
                </a:solidFill>
                <a:effectLst>
                  <a:outerShdw blurRad="38100" dist="38100" dir="2700000" algn="tl">
                    <a:srgbClr val="000000">
                      <a:alpha val="43137"/>
                    </a:srgbClr>
                  </a:outerShdw>
                </a:effectLst>
              </a:rPr>
              <a:t>tsunami</a:t>
            </a:r>
          </a:p>
          <a:p>
            <a:pPr>
              <a:defRPr/>
            </a:pPr>
            <a:r>
              <a:rPr lang="en-US" sz="4400" b="1" dirty="0" smtClean="0">
                <a:solidFill>
                  <a:schemeClr val="bg1"/>
                </a:solidFill>
                <a:effectLst>
                  <a:outerShdw blurRad="38100" dist="38100" dir="2700000" algn="tl">
                    <a:srgbClr val="000000">
                      <a:alpha val="43137"/>
                    </a:srgbClr>
                  </a:outerShdw>
                </a:effectLst>
              </a:rPr>
              <a:t>evidence</a:t>
            </a:r>
            <a:endParaRPr lang="en-US" sz="4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1914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728" t="6110" r="11990" b="17223"/>
          <a:stretch/>
        </p:blipFill>
        <p:spPr>
          <a:xfrm>
            <a:off x="0" y="0"/>
            <a:ext cx="5068958" cy="6858000"/>
          </a:xfrm>
          <a:prstGeom prst="rect">
            <a:avLst/>
          </a:prstGeom>
        </p:spPr>
      </p:pic>
      <p:sp>
        <p:nvSpPr>
          <p:cNvPr id="3" name="Rectangle 2"/>
          <p:cNvSpPr/>
          <p:nvPr/>
        </p:nvSpPr>
        <p:spPr>
          <a:xfrm>
            <a:off x="5068958" y="0"/>
            <a:ext cx="7123042" cy="6740307"/>
          </a:xfrm>
          <a:prstGeom prst="rect">
            <a:avLst/>
          </a:prstGeom>
        </p:spPr>
        <p:txBody>
          <a:bodyPr wrap="square">
            <a:spAutoFit/>
          </a:bodyPr>
          <a:lstStyle/>
          <a:p>
            <a:pPr marL="742950" indent="-742950">
              <a:buAutoNum type="alphaLcPeriod"/>
            </a:pPr>
            <a:r>
              <a:rPr lang="en-US" sz="4800" b="1" dirty="0" smtClean="0">
                <a:solidFill>
                  <a:schemeClr val="bg1"/>
                </a:solidFill>
              </a:rPr>
              <a:t>correlation </a:t>
            </a:r>
            <a:r>
              <a:rPr lang="en-US" sz="4800" b="1" dirty="0">
                <a:solidFill>
                  <a:schemeClr val="bg1"/>
                </a:solidFill>
              </a:rPr>
              <a:t>of landslides with main shock PGA, </a:t>
            </a:r>
            <a:endParaRPr lang="en-US" sz="4800" b="1" dirty="0" smtClean="0">
              <a:solidFill>
                <a:schemeClr val="bg1"/>
              </a:solidFill>
            </a:endParaRPr>
          </a:p>
          <a:p>
            <a:pPr marL="742950" indent="-742950">
              <a:buAutoNum type="alphaLcPeriod"/>
            </a:pPr>
            <a:r>
              <a:rPr lang="en-US" sz="4800" b="1" dirty="0" smtClean="0">
                <a:solidFill>
                  <a:schemeClr val="bg1"/>
                </a:solidFill>
              </a:rPr>
              <a:t>correlation </a:t>
            </a:r>
            <a:r>
              <a:rPr lang="en-US" sz="4800" b="1" dirty="0">
                <a:solidFill>
                  <a:schemeClr val="bg1"/>
                </a:solidFill>
              </a:rPr>
              <a:t>of landslides with </a:t>
            </a:r>
            <a:r>
              <a:rPr lang="en-US" sz="4800" b="1" dirty="0" smtClean="0">
                <a:solidFill>
                  <a:schemeClr val="bg1"/>
                </a:solidFill>
              </a:rPr>
              <a:t>slope</a:t>
            </a:r>
          </a:p>
          <a:p>
            <a:pPr marL="742950" indent="-742950">
              <a:buAutoNum type="alphaLcPeriod"/>
            </a:pPr>
            <a:r>
              <a:rPr lang="en-US" sz="4800" b="1" dirty="0" smtClean="0">
                <a:solidFill>
                  <a:schemeClr val="bg1"/>
                </a:solidFill>
              </a:rPr>
              <a:t>correlation </a:t>
            </a:r>
            <a:r>
              <a:rPr lang="en-US" sz="4800" b="1" dirty="0">
                <a:solidFill>
                  <a:schemeClr val="bg1"/>
                </a:solidFill>
              </a:rPr>
              <a:t>of landslides with </a:t>
            </a:r>
            <a:r>
              <a:rPr lang="en-US" sz="4800" b="1" dirty="0" smtClean="0">
                <a:solidFill>
                  <a:schemeClr val="bg1"/>
                </a:solidFill>
              </a:rPr>
              <a:t>lithology</a:t>
            </a:r>
          </a:p>
          <a:p>
            <a:pPr marL="742950" indent="-742950">
              <a:buAutoNum type="alphaLcPeriod"/>
            </a:pPr>
            <a:r>
              <a:rPr lang="en-US" sz="4800" b="1" dirty="0" smtClean="0">
                <a:solidFill>
                  <a:schemeClr val="bg1"/>
                </a:solidFill>
              </a:rPr>
              <a:t>correlation </a:t>
            </a:r>
            <a:r>
              <a:rPr lang="en-US" sz="4800" b="1" dirty="0">
                <a:solidFill>
                  <a:schemeClr val="bg1"/>
                </a:solidFill>
              </a:rPr>
              <a:t>of landslides with surface </a:t>
            </a:r>
            <a:r>
              <a:rPr lang="en-US" sz="4800" b="1" dirty="0" smtClean="0">
                <a:solidFill>
                  <a:schemeClr val="bg1"/>
                </a:solidFill>
              </a:rPr>
              <a:t>deformation</a:t>
            </a:r>
            <a:endParaRPr lang="en-US" sz="4800" b="1" dirty="0">
              <a:solidFill>
                <a:schemeClr val="bg1"/>
              </a:solidFill>
            </a:endParaRPr>
          </a:p>
        </p:txBody>
      </p:sp>
    </p:spTree>
    <p:extLst>
      <p:ext uri="{BB962C8B-B14F-4D97-AF65-F5344CB8AC3E}">
        <p14:creationId xmlns:p14="http://schemas.microsoft.com/office/powerpoint/2010/main" val="734749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729619"/>
            <a:ext cx="12192000" cy="5128381"/>
            <a:chOff x="3550920" y="0"/>
            <a:chExt cx="8641080" cy="363474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1640" y="0"/>
              <a:ext cx="2880360" cy="363474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280" y="0"/>
              <a:ext cx="2880360" cy="363474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0920" y="0"/>
              <a:ext cx="2880360" cy="3634740"/>
            </a:xfrm>
            <a:prstGeom prst="rect">
              <a:avLst/>
            </a:prstGeom>
          </p:spPr>
        </p:pic>
      </p:grpSp>
      <p:sp>
        <p:nvSpPr>
          <p:cNvPr id="6" name="TextBox 5"/>
          <p:cNvSpPr txBox="1"/>
          <p:nvPr/>
        </p:nvSpPr>
        <p:spPr>
          <a:xfrm>
            <a:off x="2803490" y="1729619"/>
            <a:ext cx="1181734" cy="261610"/>
          </a:xfrm>
          <a:prstGeom prst="rect">
            <a:avLst/>
          </a:prstGeom>
          <a:noFill/>
        </p:spPr>
        <p:txBody>
          <a:bodyPr wrap="none" rtlCol="0">
            <a:spAutoFit/>
          </a:bodyPr>
          <a:lstStyle/>
          <a:p>
            <a:r>
              <a:rPr lang="en-US" sz="1050" dirty="0" smtClean="0"/>
              <a:t>Priest et al., 2014</a:t>
            </a:r>
            <a:endParaRPr lang="en-US" sz="1050" dirty="0"/>
          </a:p>
        </p:txBody>
      </p:sp>
      <p:sp>
        <p:nvSpPr>
          <p:cNvPr id="7" name="TextBox 6"/>
          <p:cNvSpPr txBox="1"/>
          <p:nvPr/>
        </p:nvSpPr>
        <p:spPr>
          <a:xfrm>
            <a:off x="6855081" y="1729619"/>
            <a:ext cx="1181734" cy="261610"/>
          </a:xfrm>
          <a:prstGeom prst="rect">
            <a:avLst/>
          </a:prstGeom>
          <a:noFill/>
        </p:spPr>
        <p:txBody>
          <a:bodyPr wrap="none" rtlCol="0">
            <a:spAutoFit/>
          </a:bodyPr>
          <a:lstStyle/>
          <a:p>
            <a:r>
              <a:rPr lang="en-US" sz="1050" dirty="0" smtClean="0"/>
              <a:t>Priest et al., 2014</a:t>
            </a:r>
            <a:endParaRPr lang="en-US" sz="1050" dirty="0"/>
          </a:p>
        </p:txBody>
      </p:sp>
      <p:sp>
        <p:nvSpPr>
          <p:cNvPr id="8" name="TextBox 7"/>
          <p:cNvSpPr txBox="1"/>
          <p:nvPr/>
        </p:nvSpPr>
        <p:spPr>
          <a:xfrm>
            <a:off x="10919081" y="1729619"/>
            <a:ext cx="1181734" cy="261610"/>
          </a:xfrm>
          <a:prstGeom prst="rect">
            <a:avLst/>
          </a:prstGeom>
          <a:noFill/>
        </p:spPr>
        <p:txBody>
          <a:bodyPr wrap="none" rtlCol="0">
            <a:spAutoFit/>
          </a:bodyPr>
          <a:lstStyle/>
          <a:p>
            <a:r>
              <a:rPr lang="en-US" sz="1050" dirty="0" smtClean="0"/>
              <a:t>Priest et al., 2014</a:t>
            </a:r>
            <a:endParaRPr lang="en-US" sz="1050" dirty="0"/>
          </a:p>
        </p:txBody>
      </p:sp>
    </p:spTree>
    <p:extLst>
      <p:ext uri="{BB962C8B-B14F-4D97-AF65-F5344CB8AC3E}">
        <p14:creationId xmlns:p14="http://schemas.microsoft.com/office/powerpoint/2010/main" val="37996018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482" y="0"/>
            <a:ext cx="5279518" cy="6858000"/>
          </a:xfrm>
          <a:prstGeom prst="rect">
            <a:avLst/>
          </a:prstGeom>
        </p:spPr>
      </p:pic>
      <p:sp>
        <p:nvSpPr>
          <p:cNvPr id="3" name="TextBox 2"/>
          <p:cNvSpPr txBox="1"/>
          <p:nvPr/>
        </p:nvSpPr>
        <p:spPr>
          <a:xfrm>
            <a:off x="6912482" y="5657222"/>
            <a:ext cx="2102755" cy="369332"/>
          </a:xfrm>
          <a:prstGeom prst="rect">
            <a:avLst/>
          </a:prstGeom>
          <a:noFill/>
        </p:spPr>
        <p:txBody>
          <a:bodyPr wrap="none" rtlCol="0">
            <a:spAutoFit/>
          </a:bodyPr>
          <a:lstStyle/>
          <a:p>
            <a:r>
              <a:rPr lang="en-US" dirty="0" smtClean="0"/>
              <a:t>Petersen et al., 2014</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70" t="14584" r="7178" b="14583"/>
          <a:stretch/>
        </p:blipFill>
        <p:spPr>
          <a:xfrm>
            <a:off x="90435" y="2341266"/>
            <a:ext cx="6692202" cy="432991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04316" y="111427"/>
            <a:ext cx="6096000" cy="2062103"/>
          </a:xfrm>
          <a:prstGeom prst="rect">
            <a:avLst/>
          </a:prstGeom>
        </p:spPr>
        <p:txBody>
          <a:bodyPr>
            <a:spAutoFit/>
          </a:bodyPr>
          <a:lstStyle/>
          <a:p>
            <a:r>
              <a:rPr lang="en-US" sz="3200" b="1" dirty="0">
                <a:solidFill>
                  <a:srgbClr val="FFC000"/>
                </a:solidFill>
                <a:effectLst>
                  <a:outerShdw blurRad="38100" dist="38100" dir="2700000" algn="tl">
                    <a:srgbClr val="000000">
                      <a:alpha val="43137"/>
                    </a:srgbClr>
                  </a:outerShdw>
                </a:effectLst>
              </a:rPr>
              <a:t>Earthquakes generate strong ground shaking that attenuates with distance from the ruptured earthquake fault</a:t>
            </a:r>
            <a:endParaRPr lang="en-US" sz="3200" dirty="0"/>
          </a:p>
        </p:txBody>
      </p:sp>
      <p:sp>
        <p:nvSpPr>
          <p:cNvPr id="6" name="TextBox 5"/>
          <p:cNvSpPr txBox="1">
            <a:spLocks noChangeArrowheads="1"/>
          </p:cNvSpPr>
          <p:nvPr/>
        </p:nvSpPr>
        <p:spPr bwMode="auto">
          <a:xfrm>
            <a:off x="1077540" y="4949001"/>
            <a:ext cx="5303163" cy="584775"/>
          </a:xfrm>
          <a:prstGeom prst="rect">
            <a:avLst/>
          </a:prstGeom>
          <a:noFill/>
          <a:ln w="9525">
            <a:noFill/>
            <a:miter lim="800000"/>
            <a:headEnd/>
            <a:tailEnd/>
          </a:ln>
          <a:effectLst/>
        </p:spPr>
        <p:txBody>
          <a:bodyPr wrap="square">
            <a:spAutoFit/>
          </a:bodyPr>
          <a:lstStyle/>
          <a:p>
            <a:pPr>
              <a:defRPr/>
            </a:pPr>
            <a:r>
              <a:rPr lang="en-US" sz="1600" b="1" dirty="0">
                <a:effectLst>
                  <a:outerShdw blurRad="38100" dist="38100" dir="2700000" algn="tl">
                    <a:srgbClr val="000000">
                      <a:alpha val="43137"/>
                    </a:srgbClr>
                  </a:outerShdw>
                </a:effectLst>
              </a:rPr>
              <a:t>Peak Ground Acceleration (PGA) is plotted in units of g </a:t>
            </a:r>
            <a:r>
              <a:rPr lang="en-US" sz="1600" b="1" dirty="0" smtClean="0">
                <a:effectLst>
                  <a:outerShdw blurRad="38100" dist="38100" dir="2700000" algn="tl">
                    <a:srgbClr val="000000">
                      <a:alpha val="43137"/>
                    </a:srgbClr>
                  </a:outerShdw>
                </a:effectLst>
              </a:rPr>
              <a:t>(</a:t>
            </a:r>
            <a:r>
              <a:rPr lang="en-US" sz="1600" b="1" dirty="0">
                <a:effectLst>
                  <a:outerShdw blurRad="38100" dist="38100" dir="2700000" algn="tl">
                    <a:srgbClr val="000000">
                      <a:alpha val="43137"/>
                    </a:srgbClr>
                  </a:outerShdw>
                </a:effectLst>
              </a:rPr>
              <a:t>g =9.81 m/s</a:t>
            </a:r>
            <a:r>
              <a:rPr lang="en-US" sz="1600" b="1" baseline="30000" dirty="0">
                <a:effectLst>
                  <a:outerShdw blurRad="38100" dist="38100" dir="2700000" algn="tl">
                    <a:srgbClr val="000000">
                      <a:alpha val="43137"/>
                    </a:srgbClr>
                  </a:outerShdw>
                </a:effectLst>
              </a:rPr>
              <a:t>2</a:t>
            </a:r>
            <a:r>
              <a:rPr lang="en-US" sz="1600" b="1" dirty="0">
                <a:effectLst>
                  <a:outerShdw blurRad="38100" dist="38100" dir="2700000" algn="tl">
                    <a:srgbClr val="000000">
                      <a:alpha val="43137"/>
                    </a:srgbClr>
                  </a:outerShdw>
                </a:effectLst>
              </a:rPr>
              <a:t>), for earthquakes of magnitude 6, 7, 8, and </a:t>
            </a:r>
            <a:r>
              <a:rPr lang="en-US" sz="1600" b="1" dirty="0" smtClean="0">
                <a:effectLst>
                  <a:outerShdw blurRad="38100" dist="38100" dir="2700000" algn="tl">
                    <a:srgbClr val="000000">
                      <a:alpha val="43137"/>
                    </a:srgbClr>
                  </a:outerShdw>
                </a:effectLst>
              </a:rPr>
              <a:t>9</a:t>
            </a:r>
            <a:endParaRPr lang="en-US" sz="1600" b="1" dirty="0">
              <a:effectLst>
                <a:outerShdw blurRad="38100" dist="38100" dir="2700000" algn="tl">
                  <a:srgbClr val="000000">
                    <a:alpha val="43137"/>
                  </a:srgbClr>
                </a:outerShdw>
              </a:effectLst>
            </a:endParaRPr>
          </a:p>
        </p:txBody>
      </p:sp>
      <p:sp>
        <p:nvSpPr>
          <p:cNvPr id="7" name="TextBox 6"/>
          <p:cNvSpPr txBox="1"/>
          <p:nvPr/>
        </p:nvSpPr>
        <p:spPr>
          <a:xfrm>
            <a:off x="204316" y="6096893"/>
            <a:ext cx="1117807" cy="338554"/>
          </a:xfrm>
          <a:prstGeom prst="rect">
            <a:avLst/>
          </a:prstGeom>
          <a:noFill/>
        </p:spPr>
        <p:txBody>
          <a:bodyPr wrap="none" rtlCol="0">
            <a:spAutoFit/>
          </a:bodyPr>
          <a:lstStyle/>
          <a:p>
            <a:r>
              <a:rPr lang="en-US" sz="1600" b="1" dirty="0" smtClean="0"/>
              <a:t>Zhao, 2006</a:t>
            </a:r>
            <a:endParaRPr lang="en-US" sz="1600" b="1" dirty="0"/>
          </a:p>
        </p:txBody>
      </p:sp>
    </p:spTree>
    <p:extLst>
      <p:ext uri="{BB962C8B-B14F-4D97-AF65-F5344CB8AC3E}">
        <p14:creationId xmlns:p14="http://schemas.microsoft.com/office/powerpoint/2010/main" val="9987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Tree>
    <p:extLst>
      <p:ext uri="{BB962C8B-B14F-4D97-AF65-F5344CB8AC3E}">
        <p14:creationId xmlns:p14="http://schemas.microsoft.com/office/powerpoint/2010/main" val="33974107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Y:\sumatra\coas_thesis\data\illustrations\source_time_fxn\source_time_fxn_sediment_flux.png"/>
          <p:cNvPicPr>
            <a:picLocks noChangeAspect="1" noChangeArrowheads="1"/>
          </p:cNvPicPr>
          <p:nvPr/>
        </p:nvPicPr>
        <p:blipFill rotWithShape="1">
          <a:blip r:embed="rId4">
            <a:extLst>
              <a:ext uri="{28A0092B-C50C-407E-A947-70E740481C1C}">
                <a14:useLocalDpi xmlns:a14="http://schemas.microsoft.com/office/drawing/2010/main" val="0"/>
              </a:ext>
            </a:extLst>
          </a:blip>
          <a:srcRect t="12624" b="26506"/>
          <a:stretch/>
        </p:blipFill>
        <p:spPr bwMode="auto">
          <a:xfrm>
            <a:off x="1" y="1910521"/>
            <a:ext cx="12192000" cy="49474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rot="20576181">
            <a:off x="2196783" y="4220435"/>
            <a:ext cx="3808873" cy="719995"/>
          </a:xfrm>
          <a:prstGeom prst="rect">
            <a:avLst/>
          </a:prstGeom>
          <a:noFill/>
        </p:spPr>
        <p:txBody>
          <a:bodyPr wrap="none" rtlCol="0">
            <a:spAutoFit/>
          </a:bodyPr>
          <a:lstStyle/>
          <a:p>
            <a:pPr algn="ctr"/>
            <a:r>
              <a:rPr lang="en-US" sz="3200" b="1" dirty="0"/>
              <a:t>Turbidity Current</a:t>
            </a:r>
          </a:p>
        </p:txBody>
      </p:sp>
      <p:sp>
        <p:nvSpPr>
          <p:cNvPr id="21" name="TextBox 20"/>
          <p:cNvSpPr txBox="1"/>
          <p:nvPr/>
        </p:nvSpPr>
        <p:spPr>
          <a:xfrm>
            <a:off x="7678313" y="5714458"/>
            <a:ext cx="2614802" cy="719995"/>
          </a:xfrm>
          <a:prstGeom prst="rect">
            <a:avLst/>
          </a:prstGeom>
          <a:noFill/>
        </p:spPr>
        <p:txBody>
          <a:bodyPr wrap="none" rtlCol="0">
            <a:spAutoFit/>
          </a:bodyPr>
          <a:lstStyle/>
          <a:p>
            <a:pPr algn="ctr"/>
            <a:r>
              <a:rPr lang="en-US" sz="3200" b="1" dirty="0"/>
              <a:t>Earthquake</a:t>
            </a:r>
          </a:p>
        </p:txBody>
      </p:sp>
      <p:sp>
        <p:nvSpPr>
          <p:cNvPr id="22" name="Rectangle 21"/>
          <p:cNvSpPr/>
          <p:nvPr/>
        </p:nvSpPr>
        <p:spPr>
          <a:xfrm>
            <a:off x="6292237" y="2475751"/>
            <a:ext cx="2119490" cy="1077218"/>
          </a:xfrm>
          <a:prstGeom prst="rect">
            <a:avLst/>
          </a:prstGeom>
        </p:spPr>
        <p:txBody>
          <a:bodyPr wrap="none">
            <a:spAutoFit/>
          </a:bodyPr>
          <a:lstStyle/>
          <a:p>
            <a:pPr algn="ctr"/>
            <a:r>
              <a:rPr lang="en-US" sz="3200" b="1" dirty="0"/>
              <a:t>Submarine </a:t>
            </a:r>
            <a:endParaRPr lang="en-US" sz="3200" b="1" dirty="0" smtClean="0"/>
          </a:p>
          <a:p>
            <a:pPr algn="ctr"/>
            <a:r>
              <a:rPr lang="en-US" sz="3200" b="1" dirty="0" smtClean="0"/>
              <a:t>Landslides</a:t>
            </a:r>
            <a:endParaRPr lang="en-US" sz="3200" b="1" dirty="0"/>
          </a:p>
        </p:txBody>
      </p:sp>
      <p:sp>
        <p:nvSpPr>
          <p:cNvPr id="23" name="TextBox 22"/>
          <p:cNvSpPr txBox="1"/>
          <p:nvPr/>
        </p:nvSpPr>
        <p:spPr>
          <a:xfrm rot="2674296">
            <a:off x="9050441" y="3978530"/>
            <a:ext cx="2384672" cy="492629"/>
          </a:xfrm>
          <a:prstGeom prst="rect">
            <a:avLst/>
          </a:prstGeom>
          <a:solidFill>
            <a:schemeClr val="bg1">
              <a:alpha val="32000"/>
            </a:schemeClr>
          </a:solidFill>
          <a:effectLst>
            <a:outerShdw blurRad="50800" dist="50800" dir="5400000" algn="ctr" rotWithShape="0">
              <a:srgbClr val="000000">
                <a:alpha val="28000"/>
              </a:srgbClr>
            </a:outerShdw>
          </a:effectLst>
        </p:spPr>
        <p:txBody>
          <a:bodyPr wrap="none" rtlCol="0">
            <a:spAutoFit/>
          </a:bodyPr>
          <a:lstStyle/>
          <a:p>
            <a:pPr algn="ctr"/>
            <a:r>
              <a:rPr lang="en-US" sz="2000" b="1" dirty="0"/>
              <a:t>Ground Motions</a:t>
            </a:r>
          </a:p>
        </p:txBody>
      </p:sp>
      <p:cxnSp>
        <p:nvCxnSpPr>
          <p:cNvPr id="24" name="Straight Connector 23"/>
          <p:cNvCxnSpPr/>
          <p:nvPr/>
        </p:nvCxnSpPr>
        <p:spPr>
          <a:xfrm flipH="1" flipV="1">
            <a:off x="9634488" y="5237096"/>
            <a:ext cx="1864675" cy="9420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10396775" y="5483410"/>
            <a:ext cx="701762" cy="3556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396774" y="5813047"/>
            <a:ext cx="598104" cy="28729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turbi18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flipH="1">
            <a:off x="-2" y="46948"/>
            <a:ext cx="5099691" cy="3630508"/>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27" name="Rectangle 26"/>
          <p:cNvSpPr/>
          <p:nvPr/>
        </p:nvSpPr>
        <p:spPr>
          <a:xfrm>
            <a:off x="5130569" y="-34424"/>
            <a:ext cx="7030551" cy="1938992"/>
          </a:xfrm>
          <a:prstGeom prst="rect">
            <a:avLst/>
          </a:prstGeom>
        </p:spPr>
        <p:txBody>
          <a:bodyPr wrap="square">
            <a:spAutoFit/>
          </a:bodyPr>
          <a:lstStyle/>
          <a:p>
            <a:r>
              <a:rPr lang="en-US" sz="2400" b="1" dirty="0">
                <a:solidFill>
                  <a:srgbClr val="FFC000"/>
                </a:solidFill>
                <a:effectLst>
                  <a:outerShdw blurRad="38100" dist="38100" dir="2700000" algn="tl">
                    <a:srgbClr val="000000">
                      <a:alpha val="43137"/>
                    </a:srgbClr>
                  </a:outerShdw>
                </a:effectLst>
              </a:rPr>
              <a:t>Earthquakes, ground motions, landslides, turbidity currents, and turbidites:</a:t>
            </a:r>
          </a:p>
          <a:p>
            <a:pPr marL="342900" indent="-342900">
              <a:buFont typeface="Arial" panose="020B0604020202020204" pitchFamily="34" charset="0"/>
              <a:buChar char="•"/>
            </a:pPr>
            <a:r>
              <a:rPr lang="en-US" b="1" dirty="0" smtClean="0">
                <a:solidFill>
                  <a:schemeClr val="bg1"/>
                </a:solidFill>
                <a:effectLst>
                  <a:outerShdw blurRad="38100" dist="38100" dir="2700000" algn="tl">
                    <a:srgbClr val="000000">
                      <a:alpha val="43137"/>
                    </a:srgbClr>
                  </a:outerShdw>
                </a:effectLst>
              </a:rPr>
              <a:t>Earthquake </a:t>
            </a:r>
            <a:r>
              <a:rPr lang="en-US" b="1" dirty="0">
                <a:solidFill>
                  <a:schemeClr val="bg1"/>
                </a:solidFill>
                <a:effectLst>
                  <a:outerShdw blurRad="38100" dist="38100" dir="2700000" algn="tl">
                    <a:srgbClr val="000000">
                      <a:alpha val="43137"/>
                    </a:srgbClr>
                  </a:outerShdw>
                </a:effectLst>
              </a:rPr>
              <a:t>creates Ground Motions</a:t>
            </a:r>
          </a:p>
          <a:p>
            <a:pPr marL="342900" indent="-34290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Ground Motions trigger Landslides</a:t>
            </a:r>
          </a:p>
          <a:p>
            <a:pPr marL="342900" indent="-34290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Landslides transform into Turbidity Currents</a:t>
            </a:r>
          </a:p>
          <a:p>
            <a:pPr marL="342900" indent="-342900">
              <a:buFont typeface="Arial" panose="020B0604020202020204" pitchFamily="34" charset="0"/>
              <a:buChar char="•"/>
            </a:pPr>
            <a:r>
              <a:rPr lang="en-US" b="1" dirty="0">
                <a:solidFill>
                  <a:schemeClr val="bg1"/>
                </a:solidFill>
                <a:effectLst>
                  <a:outerShdw blurRad="38100" dist="38100" dir="2700000" algn="tl">
                    <a:srgbClr val="000000">
                      <a:alpha val="43137"/>
                    </a:srgbClr>
                  </a:outerShdw>
                </a:effectLst>
              </a:rPr>
              <a:t>Turbidity Currents leave deposits called Turbidites</a:t>
            </a:r>
          </a:p>
        </p:txBody>
      </p:sp>
    </p:spTree>
    <p:extLst>
      <p:ext uri="{BB962C8B-B14F-4D97-AF65-F5344CB8AC3E}">
        <p14:creationId xmlns:p14="http://schemas.microsoft.com/office/powerpoint/2010/main" val="18065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mute="1">
                <p:cTn id="12" repeatCount="indefinite" fill="hold" display="0">
                  <p:stCondLst>
                    <p:cond delay="indefinite"/>
                  </p:stCondLst>
                </p:cTn>
                <p:tgtEl>
                  <p:spTgt spid="1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9410" y="0"/>
            <a:ext cx="9593179" cy="6858000"/>
          </a:xfrm>
          <a:prstGeom prst="rect">
            <a:avLst/>
          </a:prstGeom>
        </p:spPr>
      </p:pic>
      <p:sp>
        <p:nvSpPr>
          <p:cNvPr id="3" name="Rectangle 2"/>
          <p:cNvSpPr/>
          <p:nvPr/>
        </p:nvSpPr>
        <p:spPr>
          <a:xfrm>
            <a:off x="8449056" y="6351350"/>
            <a:ext cx="2781300" cy="369332"/>
          </a:xfrm>
          <a:prstGeom prst="rect">
            <a:avLst/>
          </a:prstGeom>
        </p:spPr>
        <p:txBody>
          <a:bodyPr wrap="square">
            <a:spAutoFit/>
          </a:bodyPr>
          <a:lstStyle/>
          <a:p>
            <a:r>
              <a:rPr lang="en-US" b="1" dirty="0" smtClean="0"/>
              <a:t>Goldfinger et </a:t>
            </a:r>
            <a:r>
              <a:rPr lang="en-US" b="1" dirty="0"/>
              <a:t>al., </a:t>
            </a:r>
            <a:r>
              <a:rPr lang="en-US" b="1" dirty="0" smtClean="0"/>
              <a:t>2012</a:t>
            </a:r>
            <a:endParaRPr lang="en-US" b="1" dirty="0"/>
          </a:p>
        </p:txBody>
      </p:sp>
    </p:spTree>
    <p:extLst>
      <p:ext uri="{BB962C8B-B14F-4D97-AF65-F5344CB8AC3E}">
        <p14:creationId xmlns:p14="http://schemas.microsoft.com/office/powerpoint/2010/main" val="370061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126" y="0"/>
            <a:ext cx="8656874" cy="68580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40091"/>
          <a:stretch/>
        </p:blipFill>
        <p:spPr>
          <a:xfrm>
            <a:off x="0" y="0"/>
            <a:ext cx="3535126" cy="202071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0387" t="4092" r="640" b="35606"/>
          <a:stretch/>
        </p:blipFill>
        <p:spPr>
          <a:xfrm>
            <a:off x="7897091" y="280555"/>
            <a:ext cx="4239492" cy="4135581"/>
          </a:xfrm>
          <a:prstGeom prst="rect">
            <a:avLst/>
          </a:prstGeom>
          <a:ln>
            <a:noFill/>
          </a:ln>
          <a:effectLst>
            <a:outerShdw blurRad="292100" dist="139700" dir="2700000" algn="tl" rotWithShape="0">
              <a:srgbClr val="333333">
                <a:alpha val="65000"/>
              </a:srgbClr>
            </a:outerShdw>
          </a:effectLst>
        </p:spPr>
      </p:pic>
      <p:grpSp>
        <p:nvGrpSpPr>
          <p:cNvPr id="7" name="Group 6"/>
          <p:cNvGrpSpPr/>
          <p:nvPr/>
        </p:nvGrpSpPr>
        <p:grpSpPr>
          <a:xfrm>
            <a:off x="3535126" y="0"/>
            <a:ext cx="8656874" cy="6858000"/>
            <a:chOff x="3535126" y="0"/>
            <a:chExt cx="8656874" cy="6858000"/>
          </a:xfrm>
        </p:grpSpPr>
        <p:sp>
          <p:nvSpPr>
            <p:cNvPr id="6" name="Rectangle 5"/>
            <p:cNvSpPr/>
            <p:nvPr/>
          </p:nvSpPr>
          <p:spPr>
            <a:xfrm>
              <a:off x="3535126" y="0"/>
              <a:ext cx="86568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0387" t="4092" r="640" b="35606"/>
            <a:stretch/>
          </p:blipFill>
          <p:spPr>
            <a:xfrm>
              <a:off x="3555094" y="0"/>
              <a:ext cx="7030315" cy="6858000"/>
            </a:xfrm>
            <a:prstGeom prst="rect">
              <a:avLst/>
            </a:prstGeom>
            <a:ln>
              <a:noFill/>
            </a:ln>
            <a:effectLst>
              <a:outerShdw blurRad="292100" dist="139700" dir="2700000" algn="tl" rotWithShape="0">
                <a:srgbClr val="333333">
                  <a:alpha val="65000"/>
                </a:srgbClr>
              </a:outerShdw>
            </a:effectLst>
          </p:spPr>
        </p:pic>
      </p:grpSp>
      <p:sp>
        <p:nvSpPr>
          <p:cNvPr id="9" name="Rectangle 8"/>
          <p:cNvSpPr/>
          <p:nvPr/>
        </p:nvSpPr>
        <p:spPr>
          <a:xfrm>
            <a:off x="0" y="1761067"/>
            <a:ext cx="587022" cy="259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020711"/>
            <a:ext cx="3535126" cy="4524315"/>
          </a:xfrm>
          <a:prstGeom prst="rect">
            <a:avLst/>
          </a:prstGeom>
        </p:spPr>
        <p:txBody>
          <a:bodyPr wrap="square">
            <a:spAutoFit/>
          </a:bodyPr>
          <a:lstStyle/>
          <a:p>
            <a:r>
              <a:rPr lang="en-US" sz="2400" dirty="0">
                <a:solidFill>
                  <a:schemeClr val="bg1"/>
                </a:solidFill>
              </a:rPr>
              <a:t>Schematic showing a comparison between </a:t>
            </a:r>
            <a:r>
              <a:rPr lang="en-US" sz="2400" b="1" dirty="0">
                <a:solidFill>
                  <a:schemeClr val="bg1"/>
                </a:solidFill>
              </a:rPr>
              <a:t>(a) </a:t>
            </a:r>
            <a:r>
              <a:rPr lang="en-US" sz="2400" dirty="0">
                <a:solidFill>
                  <a:schemeClr val="bg1"/>
                </a:solidFill>
              </a:rPr>
              <a:t>two </a:t>
            </a:r>
            <a:r>
              <a:rPr lang="en-US" sz="2400" dirty="0" smtClean="0">
                <a:solidFill>
                  <a:schemeClr val="bg1"/>
                </a:solidFill>
              </a:rPr>
              <a:t>possible scenarios </a:t>
            </a:r>
            <a:r>
              <a:rPr lang="en-US" sz="2400" dirty="0">
                <a:solidFill>
                  <a:schemeClr val="bg1"/>
                </a:solidFill>
              </a:rPr>
              <a:t>for mechanisms to explain seismogenic terrigenous </a:t>
            </a:r>
            <a:r>
              <a:rPr lang="en-US" sz="2400" dirty="0" smtClean="0">
                <a:solidFill>
                  <a:schemeClr val="bg1"/>
                </a:solidFill>
              </a:rPr>
              <a:t>layers in </a:t>
            </a:r>
            <a:r>
              <a:rPr lang="en-US" sz="2400" dirty="0">
                <a:solidFill>
                  <a:schemeClr val="bg1"/>
                </a:solidFill>
              </a:rPr>
              <a:t>lake sediments. Shaking from a subduction zone earthquake </a:t>
            </a:r>
            <a:r>
              <a:rPr lang="en-US" sz="2400" dirty="0" smtClean="0">
                <a:solidFill>
                  <a:schemeClr val="bg1"/>
                </a:solidFill>
              </a:rPr>
              <a:t>will either </a:t>
            </a:r>
            <a:r>
              <a:rPr lang="en-US" sz="2400" dirty="0">
                <a:solidFill>
                  <a:schemeClr val="bg1"/>
                </a:solidFill>
              </a:rPr>
              <a:t>dislodge material internal to the lake (above) or external </a:t>
            </a:r>
            <a:r>
              <a:rPr lang="en-US" sz="2400" dirty="0" smtClean="0">
                <a:solidFill>
                  <a:schemeClr val="bg1"/>
                </a:solidFill>
              </a:rPr>
              <a:t>to the </a:t>
            </a:r>
            <a:r>
              <a:rPr lang="en-US" sz="2400" dirty="0">
                <a:solidFill>
                  <a:schemeClr val="bg1"/>
                </a:solidFill>
              </a:rPr>
              <a:t>lake (below</a:t>
            </a:r>
            <a:r>
              <a:rPr lang="en-US" sz="2400" dirty="0" smtClean="0">
                <a:solidFill>
                  <a:schemeClr val="bg1"/>
                </a:solidFill>
              </a:rPr>
              <a:t>).</a:t>
            </a:r>
            <a:endParaRPr lang="en-US" sz="2400" dirty="0">
              <a:solidFill>
                <a:schemeClr val="bg1"/>
              </a:solidFill>
            </a:endParaRPr>
          </a:p>
        </p:txBody>
      </p:sp>
      <p:sp>
        <p:nvSpPr>
          <p:cNvPr id="8" name="TextBox 7"/>
          <p:cNvSpPr txBox="1"/>
          <p:nvPr/>
        </p:nvSpPr>
        <p:spPr>
          <a:xfrm>
            <a:off x="-55417" y="1677324"/>
            <a:ext cx="1922449" cy="369332"/>
          </a:xfrm>
          <a:prstGeom prst="rect">
            <a:avLst/>
          </a:prstGeom>
          <a:noFill/>
        </p:spPr>
        <p:txBody>
          <a:bodyPr wrap="none" rtlCol="0">
            <a:spAutoFit/>
          </a:bodyPr>
          <a:lstStyle/>
          <a:p>
            <a:r>
              <a:rPr lang="en-US" b="1" dirty="0" smtClean="0"/>
              <a:t>Morey et al., 2013</a:t>
            </a:r>
            <a:endParaRPr lang="en-US" b="1" dirty="0"/>
          </a:p>
        </p:txBody>
      </p:sp>
    </p:spTree>
    <p:extLst>
      <p:ext uri="{BB962C8B-B14F-4D97-AF65-F5344CB8AC3E}">
        <p14:creationId xmlns:p14="http://schemas.microsoft.com/office/powerpoint/2010/main" val="91044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 y="152400"/>
            <a:ext cx="8647043" cy="6858000"/>
          </a:xfrm>
          <a:prstGeom prst="rect">
            <a:avLst/>
          </a:prstGeom>
        </p:spPr>
      </p:pic>
      <p:pic>
        <p:nvPicPr>
          <p:cNvPr id="11" name="Picture 10"/>
          <p:cNvPicPr>
            <a:picLocks noChangeAspect="1"/>
          </p:cNvPicPr>
          <p:nvPr/>
        </p:nvPicPr>
        <p:blipFill>
          <a:blip r:embed="rId4"/>
          <a:stretch>
            <a:fillRect/>
          </a:stretch>
        </p:blipFill>
        <p:spPr>
          <a:xfrm>
            <a:off x="7048499" y="4835392"/>
            <a:ext cx="5143501" cy="1966823"/>
          </a:xfrm>
          <a:prstGeom prst="rect">
            <a:avLst/>
          </a:prstGeom>
          <a:ln>
            <a:noFill/>
          </a:ln>
          <a:effectLst>
            <a:outerShdw blurRad="50800" dist="38100" dir="13500000" algn="br" rotWithShape="0">
              <a:prstClr val="black">
                <a:alpha val="40000"/>
              </a:prstClr>
            </a:outerShdw>
          </a:effectLst>
        </p:spPr>
      </p:pic>
      <p:grpSp>
        <p:nvGrpSpPr>
          <p:cNvPr id="7" name="Group 6"/>
          <p:cNvGrpSpPr/>
          <p:nvPr/>
        </p:nvGrpSpPr>
        <p:grpSpPr>
          <a:xfrm>
            <a:off x="-1" y="0"/>
            <a:ext cx="12192001" cy="6858000"/>
            <a:chOff x="-1" y="0"/>
            <a:chExt cx="12192001" cy="685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647043" cy="6858000"/>
            </a:xfrm>
            <a:prstGeom prst="rect">
              <a:avLst/>
            </a:prstGeom>
          </p:spPr>
        </p:pic>
        <p:pic>
          <p:nvPicPr>
            <p:cNvPr id="4" name="Picture 3"/>
            <p:cNvPicPr>
              <a:picLocks noChangeAspect="1"/>
            </p:cNvPicPr>
            <p:nvPr/>
          </p:nvPicPr>
          <p:blipFill>
            <a:blip r:embed="rId4"/>
            <a:stretch>
              <a:fillRect/>
            </a:stretch>
          </p:blipFill>
          <p:spPr>
            <a:xfrm>
              <a:off x="6896099" y="4682992"/>
              <a:ext cx="5143501" cy="1966823"/>
            </a:xfrm>
            <a:prstGeom prst="rect">
              <a:avLst/>
            </a:prstGeom>
            <a:ln>
              <a:noFill/>
            </a:ln>
            <a:effectLst>
              <a:outerShdw blurRad="50800" dist="38100" dir="13500000" algn="br" rotWithShape="0">
                <a:prstClr val="black">
                  <a:alpha val="40000"/>
                </a:prst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6857" y="0"/>
              <a:ext cx="5225143" cy="6858000"/>
            </a:xfrm>
            <a:prstGeom prst="rect">
              <a:avLst/>
            </a:prstGeom>
          </p:spPr>
        </p:pic>
        <p:sp>
          <p:nvSpPr>
            <p:cNvPr id="9" name="5-Point Star 8"/>
            <p:cNvSpPr/>
            <p:nvPr/>
          </p:nvSpPr>
          <p:spPr>
            <a:xfrm>
              <a:off x="9040275" y="3862578"/>
              <a:ext cx="504279" cy="504279"/>
            </a:xfrm>
            <a:prstGeom prst="star5">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89703" y="3429000"/>
              <a:ext cx="1326716" cy="954107"/>
            </a:xfrm>
            <a:prstGeom prst="rect">
              <a:avLst/>
            </a:prstGeom>
            <a:noFill/>
          </p:spPr>
          <p:txBody>
            <a:bodyPr wrap="square" rtlCol="0">
              <a:spAutoFit/>
            </a:bodyPr>
            <a:lstStyle/>
            <a:p>
              <a:pPr algn="ctr"/>
              <a:r>
                <a:rPr lang="en-US" sz="2800" b="1" dirty="0" smtClean="0">
                  <a:solidFill>
                    <a:schemeClr val="accent2">
                      <a:lumMod val="40000"/>
                      <a:lumOff val="60000"/>
                    </a:schemeClr>
                  </a:solidFill>
                  <a:effectLst>
                    <a:outerShdw blurRad="38100" dist="38100" dir="2700000" algn="tl">
                      <a:srgbClr val="000000">
                        <a:alpha val="43137"/>
                      </a:srgbClr>
                    </a:outerShdw>
                  </a:effectLst>
                </a:rPr>
                <a:t>Bradley</a:t>
              </a:r>
            </a:p>
            <a:p>
              <a:pPr algn="ctr"/>
              <a:r>
                <a:rPr lang="en-US" sz="2800" b="1" dirty="0" smtClean="0">
                  <a:solidFill>
                    <a:schemeClr val="accent2">
                      <a:lumMod val="40000"/>
                      <a:lumOff val="60000"/>
                    </a:schemeClr>
                  </a:solidFill>
                  <a:effectLst>
                    <a:outerShdw blurRad="38100" dist="38100" dir="2700000" algn="tl">
                      <a:srgbClr val="000000">
                        <a:alpha val="43137"/>
                      </a:srgbClr>
                    </a:outerShdw>
                  </a:effectLst>
                </a:rPr>
                <a:t>Lake</a:t>
              </a:r>
              <a:endParaRPr lang="en-US" sz="2800" b="1" dirty="0">
                <a:solidFill>
                  <a:schemeClr val="accent2">
                    <a:lumMod val="40000"/>
                    <a:lumOff val="60000"/>
                  </a:schemeClr>
                </a:solidFill>
                <a:effectLst>
                  <a:outerShdw blurRad="38100" dist="38100" dir="2700000" algn="tl">
                    <a:srgbClr val="000000">
                      <a:alpha val="43137"/>
                    </a:srgbClr>
                  </a:outerShdw>
                </a:effectLst>
              </a:endParaRPr>
            </a:p>
          </p:txBody>
        </p:sp>
        <p:sp>
          <p:nvSpPr>
            <p:cNvPr id="3" name="Rectangle 2"/>
            <p:cNvSpPr/>
            <p:nvPr/>
          </p:nvSpPr>
          <p:spPr>
            <a:xfrm>
              <a:off x="-1" y="0"/>
              <a:ext cx="6966858"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Bradley Lake</a:t>
              </a:r>
              <a:endParaRPr lang="en-US" dirty="0"/>
            </a:p>
          </p:txBody>
        </p:sp>
        <p:sp>
          <p:nvSpPr>
            <p:cNvPr id="5" name="TextBox 4"/>
            <p:cNvSpPr txBox="1"/>
            <p:nvPr/>
          </p:nvSpPr>
          <p:spPr>
            <a:xfrm>
              <a:off x="999001" y="3289639"/>
              <a:ext cx="5409238" cy="1077218"/>
            </a:xfrm>
            <a:prstGeom prst="rect">
              <a:avLst/>
            </a:prstGeom>
            <a:noFill/>
          </p:spPr>
          <p:txBody>
            <a:bodyPr wrap="none" rtlCol="0">
              <a:spAutoFit/>
            </a:bodyPr>
            <a:lstStyle/>
            <a:p>
              <a:r>
                <a:rPr lang="en-US" sz="3200" b="1" dirty="0" smtClean="0"/>
                <a:t>Bradley Lake Recurrence</a:t>
              </a:r>
            </a:p>
            <a:p>
              <a:r>
                <a:rPr lang="en-US" sz="3200" b="1" dirty="0" smtClean="0"/>
                <a:t>Kelsey et al. (2005) = </a:t>
              </a:r>
              <a:r>
                <a:rPr lang="en-US" sz="3200" b="1" dirty="0" smtClean="0"/>
                <a:t>420 </a:t>
              </a:r>
              <a:r>
                <a:rPr lang="en-US" sz="3200" b="1" dirty="0" smtClean="0"/>
                <a:t>years</a:t>
              </a:r>
            </a:p>
          </p:txBody>
        </p:sp>
      </p:grpSp>
    </p:spTree>
    <p:extLst>
      <p:ext uri="{BB962C8B-B14F-4D97-AF65-F5344CB8AC3E}">
        <p14:creationId xmlns:p14="http://schemas.microsoft.com/office/powerpoint/2010/main" val="2147857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102"/>
            <a:ext cx="12192000" cy="5924898"/>
          </a:xfrm>
          <a:prstGeom prst="rect">
            <a:avLst/>
          </a:prstGeom>
        </p:spPr>
      </p:pic>
      <p:sp>
        <p:nvSpPr>
          <p:cNvPr id="3" name="Oval 2"/>
          <p:cNvSpPr/>
          <p:nvPr/>
        </p:nvSpPr>
        <p:spPr>
          <a:xfrm>
            <a:off x="9917723" y="4170066"/>
            <a:ext cx="251209" cy="2512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0532348" y="4119826"/>
            <a:ext cx="251209" cy="2512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2953822" cy="954107"/>
          </a:xfrm>
          <a:prstGeom prst="rect">
            <a:avLst/>
          </a:prstGeom>
          <a:noFill/>
        </p:spPr>
        <p:txBody>
          <a:bodyPr wrap="none" rtlCol="0">
            <a:spAutoFit/>
          </a:bodyPr>
          <a:lstStyle/>
          <a:p>
            <a:r>
              <a:rPr lang="en-US" sz="2800" b="1" dirty="0" smtClean="0">
                <a:solidFill>
                  <a:schemeClr val="bg1"/>
                </a:solidFill>
                <a:effectLst>
                  <a:outerShdw blurRad="38100" dist="38100" dir="2700000" algn="tl">
                    <a:srgbClr val="000000">
                      <a:alpha val="43137"/>
                    </a:srgbClr>
                  </a:outerShdw>
                </a:effectLst>
              </a:rPr>
              <a:t>Kelsey et al., 2005</a:t>
            </a:r>
          </a:p>
          <a:p>
            <a:r>
              <a:rPr lang="en-US" sz="2800" b="1" dirty="0" smtClean="0">
                <a:solidFill>
                  <a:schemeClr val="bg1"/>
                </a:solidFill>
                <a:effectLst>
                  <a:outerShdw blurRad="38100" dist="38100" dir="2700000" algn="tl">
                    <a:srgbClr val="000000">
                      <a:alpha val="43137"/>
                    </a:srgbClr>
                  </a:outerShdw>
                </a:effectLst>
              </a:rPr>
              <a:t>Nelson et al., 2006</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5999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8001000" cy="6858000"/>
          </a:xfrm>
          <a:prstGeom prst="rect">
            <a:avLst/>
          </a:prstGeom>
        </p:spPr>
      </p:pic>
      <p:sp>
        <p:nvSpPr>
          <p:cNvPr id="4" name="TextBox 3"/>
          <p:cNvSpPr txBox="1"/>
          <p:nvPr/>
        </p:nvSpPr>
        <p:spPr>
          <a:xfrm>
            <a:off x="311499" y="0"/>
            <a:ext cx="1340560" cy="276999"/>
          </a:xfrm>
          <a:prstGeom prst="rect">
            <a:avLst/>
          </a:prstGeom>
          <a:noFill/>
        </p:spPr>
        <p:txBody>
          <a:bodyPr wrap="none" rtlCol="0">
            <a:spAutoFit/>
          </a:bodyPr>
          <a:lstStyle/>
          <a:p>
            <a:r>
              <a:rPr lang="en-US" sz="1200" b="1" dirty="0" smtClean="0"/>
              <a:t>Witter et al., 2012</a:t>
            </a:r>
            <a:endParaRPr lang="en-US" sz="1200" b="1" dirty="0"/>
          </a:p>
        </p:txBody>
      </p:sp>
      <p:grpSp>
        <p:nvGrpSpPr>
          <p:cNvPr id="6" name="Group 5"/>
          <p:cNvGrpSpPr/>
          <p:nvPr/>
        </p:nvGrpSpPr>
        <p:grpSpPr>
          <a:xfrm>
            <a:off x="0" y="0"/>
            <a:ext cx="12192000" cy="6863024"/>
            <a:chOff x="0" y="0"/>
            <a:chExt cx="12192000" cy="6863024"/>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34326"/>
            <a:stretch/>
          </p:blipFill>
          <p:spPr>
            <a:xfrm>
              <a:off x="0" y="0"/>
              <a:ext cx="12192000" cy="6863024"/>
            </a:xfrm>
            <a:prstGeom prst="rect">
              <a:avLst/>
            </a:prstGeom>
          </p:spPr>
        </p:pic>
        <p:sp>
          <p:nvSpPr>
            <p:cNvPr id="5" name="Rectangle 4"/>
            <p:cNvSpPr/>
            <p:nvPr/>
          </p:nvSpPr>
          <p:spPr>
            <a:xfrm>
              <a:off x="0" y="4767631"/>
              <a:ext cx="12192000" cy="2092881"/>
            </a:xfrm>
            <a:prstGeom prst="rect">
              <a:avLst/>
            </a:prstGeom>
          </p:spPr>
          <p:txBody>
            <a:bodyPr wrap="square">
              <a:spAutoFit/>
            </a:bodyPr>
            <a:lstStyle/>
            <a:p>
              <a:pPr marL="342900" indent="-342900">
                <a:buAutoNum type="alphaUcParenBoth"/>
              </a:pPr>
              <a:r>
                <a:rPr lang="en-US" sz="2600" dirty="0" smtClean="0"/>
                <a:t> Conceptual </a:t>
              </a:r>
              <a:r>
                <a:rPr lang="en-US" sz="2600" dirty="0"/>
                <a:t>model of tsunami inundation in a coastal lake that leaves a sand deposit in the sedimentary record. </a:t>
              </a:r>
              <a:endParaRPr lang="en-US" sz="2600" dirty="0" smtClean="0"/>
            </a:p>
            <a:p>
              <a:pPr marL="342900" indent="-342900">
                <a:buAutoNum type="alphaUcParenBoth"/>
              </a:pPr>
              <a:r>
                <a:rPr lang="en-US" sz="2600" dirty="0" smtClean="0"/>
                <a:t> Debris </a:t>
              </a:r>
              <a:r>
                <a:rPr lang="en-US" sz="2600" dirty="0"/>
                <a:t>layers lacking evidence for tsunami inundation consist of organic mud that interrupts normal laminated lake mud and are inferred to reflect earthquake shaking that destabilizes basin </a:t>
              </a:r>
              <a:r>
                <a:rPr lang="en-US" sz="2600" dirty="0" smtClean="0"/>
                <a:t>walls.</a:t>
              </a:r>
              <a:endParaRPr lang="en-US" sz="2600" dirty="0"/>
            </a:p>
          </p:txBody>
        </p:sp>
      </p:grpSp>
    </p:spTree>
    <p:extLst>
      <p:ext uri="{BB962C8B-B14F-4D97-AF65-F5344CB8AC3E}">
        <p14:creationId xmlns:p14="http://schemas.microsoft.com/office/powerpoint/2010/main" val="136422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2453</Words>
  <Application>Microsoft Office PowerPoint</Application>
  <PresentationFormat>Widescreen</PresentationFormat>
  <Paragraphs>199</Paragraphs>
  <Slides>33</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R. Patton</dc:creator>
  <cp:lastModifiedBy>Jason R. Patton</cp:lastModifiedBy>
  <cp:revision>59</cp:revision>
  <dcterms:created xsi:type="dcterms:W3CDTF">2016-12-11T02:42:25Z</dcterms:created>
  <dcterms:modified xsi:type="dcterms:W3CDTF">2016-12-15T07:47:34Z</dcterms:modified>
</cp:coreProperties>
</file>