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65" r:id="rId2"/>
    <p:sldId id="406" r:id="rId3"/>
    <p:sldId id="407" r:id="rId4"/>
    <p:sldId id="302" r:id="rId5"/>
    <p:sldId id="438" r:id="rId6"/>
    <p:sldId id="319" r:id="rId7"/>
    <p:sldId id="1118" r:id="rId8"/>
    <p:sldId id="455" r:id="rId9"/>
    <p:sldId id="474" r:id="rId10"/>
    <p:sldId id="320" r:id="rId11"/>
    <p:sldId id="1188" r:id="rId12"/>
    <p:sldId id="1189" r:id="rId13"/>
    <p:sldId id="1190" r:id="rId14"/>
    <p:sldId id="301" r:id="rId15"/>
    <p:sldId id="379" r:id="rId16"/>
    <p:sldId id="357" r:id="rId17"/>
    <p:sldId id="352" r:id="rId18"/>
    <p:sldId id="257" r:id="rId19"/>
    <p:sldId id="256" r:id="rId20"/>
    <p:sldId id="1155" r:id="rId21"/>
    <p:sldId id="258" r:id="rId22"/>
    <p:sldId id="300" r:id="rId23"/>
    <p:sldId id="356" r:id="rId24"/>
    <p:sldId id="1191" r:id="rId25"/>
    <p:sldId id="1181" r:id="rId26"/>
    <p:sldId id="1182" r:id="rId27"/>
    <p:sldId id="277" r:id="rId28"/>
    <p:sldId id="495" r:id="rId29"/>
    <p:sldId id="25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038" autoAdjust="0"/>
  </p:normalViewPr>
  <p:slideViewPr>
    <p:cSldViewPr snapToGrid="0">
      <p:cViewPr varScale="1">
        <p:scale>
          <a:sx n="158" d="100"/>
          <a:sy n="158" d="100"/>
        </p:scale>
        <p:origin x="1666" y="110"/>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4D9244-B852-4B31-AA4F-A34B75618BFE}" type="datetimeFigureOut">
              <a:rPr lang="en-US" smtClean="0"/>
              <a:t>9/29/2021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D954D-E293-4D4B-8FA3-9A0D41DE5167}" type="slidenum">
              <a:rPr lang="en-US" smtClean="0"/>
              <a:t>‹#›</a:t>
            </a:fld>
            <a:endParaRPr lang="en-US"/>
          </a:p>
        </p:txBody>
      </p:sp>
    </p:spTree>
    <p:extLst>
      <p:ext uri="{BB962C8B-B14F-4D97-AF65-F5344CB8AC3E}">
        <p14:creationId xmlns:p14="http://schemas.microsoft.com/office/powerpoint/2010/main" val="3601758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having me. I have been studying the tectonics and sea level of Humboldt Bay for over 2 decades. I first started coring sediment here in 1997, when I bought my first sediment corer and the 2002 symposium was my first Humboldt Bay Symposium.</a:t>
            </a:r>
          </a:p>
          <a:p>
            <a:r>
              <a:rPr lang="en-US" dirty="0"/>
              <a:t>Today I will be discussing our knowledge about prehistoric earthquakes that impact coastal northern California. I will also be presenting about how the tectonics affect sea-level rise in the region.</a:t>
            </a:r>
          </a:p>
          <a:p>
            <a:r>
              <a:rPr lang="en-US" dirty="0"/>
              <a:t>There are lots of figures with a dense amount of information, so please reach out to me if you want a copy of this presentation. I would be happy to share it. I won’t be able to describe everything in each slide. If you have any questions after the talk is over, please email me as a follow up.</a:t>
            </a:r>
          </a:p>
        </p:txBody>
      </p:sp>
      <p:sp>
        <p:nvSpPr>
          <p:cNvPr id="4" name="Slide Number Placeholder 3"/>
          <p:cNvSpPr>
            <a:spLocks noGrp="1"/>
          </p:cNvSpPr>
          <p:nvPr>
            <p:ph type="sldNum" sz="quarter" idx="5"/>
          </p:nvPr>
        </p:nvSpPr>
        <p:spPr/>
        <p:txBody>
          <a:bodyPr/>
          <a:lstStyle/>
          <a:p>
            <a:fld id="{73AF6FD9-7F0B-42AB-B7AD-85B4FAE45B8B}" type="slidenum">
              <a:rPr lang="en-US" smtClean="0"/>
              <a:t>1</a:t>
            </a:fld>
            <a:endParaRPr lang="en-US"/>
          </a:p>
        </p:txBody>
      </p:sp>
    </p:spTree>
    <p:extLst>
      <p:ext uri="{BB962C8B-B14F-4D97-AF65-F5344CB8AC3E}">
        <p14:creationId xmlns:p14="http://schemas.microsoft.com/office/powerpoint/2010/main" val="2624063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 Atwater in 2005 published a compilation of the earthquake records in Cascadia. Each horizontal line in the photo represents an earthquake buried soil. </a:t>
            </a:r>
          </a:p>
          <a:p>
            <a:r>
              <a:rPr lang="en-US" dirty="0"/>
              <a:t>Download this professional paper for free to learn more, search for “the orphan tsunami.”</a:t>
            </a:r>
          </a:p>
        </p:txBody>
      </p:sp>
      <p:sp>
        <p:nvSpPr>
          <p:cNvPr id="4" name="Slide Number Placeholder 3"/>
          <p:cNvSpPr>
            <a:spLocks noGrp="1"/>
          </p:cNvSpPr>
          <p:nvPr>
            <p:ph type="sldNum" sz="quarter" idx="5"/>
          </p:nvPr>
        </p:nvSpPr>
        <p:spPr/>
        <p:txBody>
          <a:bodyPr/>
          <a:lstStyle/>
          <a:p>
            <a:fld id="{73AF6FD9-7F0B-42AB-B7AD-85B4FAE45B8B}" type="slidenum">
              <a:rPr lang="en-US" smtClean="0"/>
              <a:t>10</a:t>
            </a:fld>
            <a:endParaRPr lang="en-US"/>
          </a:p>
        </p:txBody>
      </p:sp>
    </p:spTree>
    <p:extLst>
      <p:ext uri="{BB962C8B-B14F-4D97-AF65-F5344CB8AC3E}">
        <p14:creationId xmlns:p14="http://schemas.microsoft.com/office/powerpoint/2010/main" val="3333910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bg1">
                    <a:lumMod val="95000"/>
                  </a:schemeClr>
                </a:solidFill>
                <a:effectLst>
                  <a:outerShdw blurRad="38100" dist="38100" dir="2700000" algn="tl">
                    <a:srgbClr val="000000">
                      <a:alpha val="43137"/>
                    </a:srgbClr>
                  </a:outerShdw>
                </a:effectLst>
              </a:rPr>
              <a:t>Using sediment cores collected in the deep sea offshore of Cascadia, we found evidence for earthquake triggered submarine landslide deposits called “turbidites.” </a:t>
            </a:r>
          </a:p>
          <a:p>
            <a:r>
              <a:rPr lang="en-US" sz="1200" b="1" dirty="0">
                <a:solidFill>
                  <a:schemeClr val="bg1">
                    <a:lumMod val="95000"/>
                  </a:schemeClr>
                </a:solidFill>
                <a:effectLst>
                  <a:outerShdw blurRad="38100" dist="38100" dir="2700000" algn="tl">
                    <a:srgbClr val="000000">
                      <a:alpha val="43137"/>
                    </a:srgbClr>
                  </a:outerShdw>
                </a:effectLst>
              </a:rPr>
              <a:t>These data, combined with onshore data, allowed us to conclude that the subduction zone has earthquakes in different places at different times (in places called “segments”). </a:t>
            </a:r>
          </a:p>
          <a:p>
            <a:pPr algn="l"/>
            <a:r>
              <a:rPr lang="en-US" sz="1200" b="1" dirty="0">
                <a:solidFill>
                  <a:schemeClr val="bg1">
                    <a:lumMod val="95000"/>
                  </a:schemeClr>
                </a:solidFill>
                <a:effectLst>
                  <a:outerShdw blurRad="38100" dist="38100" dir="2700000" algn="tl">
                    <a:srgbClr val="000000">
                      <a:alpha val="43137"/>
                    </a:srgbClr>
                  </a:outerShdw>
                </a:effectLst>
              </a:rPr>
              <a:t>Using this 10,000-year record of earthquakes, we have </a:t>
            </a:r>
            <a:r>
              <a:rPr lang="en-US" sz="1200" b="1" u="sng" dirty="0">
                <a:solidFill>
                  <a:schemeClr val="bg1">
                    <a:lumMod val="95000"/>
                  </a:schemeClr>
                </a:solidFill>
                <a:effectLst>
                  <a:outerShdw blurRad="38100" dist="38100" dir="2700000" algn="tl">
                    <a:srgbClr val="000000">
                      <a:alpha val="43137"/>
                    </a:srgbClr>
                  </a:outerShdw>
                </a:effectLst>
              </a:rPr>
              <a:t>estimates of how frequently these earthquakes recur in these different segments</a:t>
            </a:r>
            <a:r>
              <a:rPr lang="en-US" sz="1200" b="1" dirty="0">
                <a:solidFill>
                  <a:schemeClr val="bg1">
                    <a:lumMod val="95000"/>
                  </a:schemeClr>
                </a:solidFill>
                <a:effectLst>
                  <a:outerShdw blurRad="38100" dist="38100" dir="2700000" algn="tl">
                    <a:srgbClr val="000000">
                      <a:alpha val="43137"/>
                    </a:srgbClr>
                  </a:outerShdw>
                </a:effectLst>
              </a:rPr>
              <a:t>. </a:t>
            </a:r>
          </a:p>
          <a:p>
            <a:pPr algn="l"/>
            <a:r>
              <a:rPr lang="en-US" sz="1200" b="1" dirty="0">
                <a:solidFill>
                  <a:srgbClr val="FFFF00"/>
                </a:solidFill>
                <a:effectLst>
                  <a:outerShdw blurRad="38100" dist="38100" dir="2700000" algn="tl">
                    <a:srgbClr val="000000">
                      <a:alpha val="43137"/>
                    </a:srgbClr>
                  </a:outerShdw>
                </a:effectLst>
              </a:rPr>
              <a:t>This updated illustration shows these recurrence intervals. Note that the return period for Cascadia quakes in northern CA and southern OR is about 220 years.</a:t>
            </a:r>
          </a:p>
          <a:p>
            <a:endParaRPr lang="en-US" sz="1200" b="1" dirty="0">
              <a:solidFill>
                <a:schemeClr val="bg1">
                  <a:lumMod val="95000"/>
                </a:schemeClr>
              </a:solidFill>
              <a:effectLst>
                <a:outerShdw blurRad="38100" dist="38100" dir="2700000" algn="tl">
                  <a:srgbClr val="000000">
                    <a:alpha val="43137"/>
                  </a:srgbClr>
                </a:outerShdw>
              </a:effectLst>
            </a:endParaRPr>
          </a:p>
          <a:p>
            <a:r>
              <a:rPr lang="en-US" dirty="0"/>
              <a:t>Text from earlier talk:</a:t>
            </a:r>
          </a:p>
          <a:p>
            <a:r>
              <a:rPr lang="en-US" dirty="0"/>
              <a:t>Following work we have done after we published our USGS professional paper, we identified additional earthquake records and even found a fault segment that causes earthquakes limited to the northern margin. This on the right is an updated list of recurrence intervals for each of these segments, with latitudinal ranges shown by the orange arrows.</a:t>
            </a:r>
          </a:p>
          <a:p>
            <a:r>
              <a:rPr lang="en-US" dirty="0"/>
              <a:t>Our recent work offshore of northern California, where we have identified turbidites from crustal earthquakes like the 1980 Trinidad and 1992 Cape Mendocino earthquakes, suggest that the records found in the Trinidad canyon and further south (segment E) likely include non megathrust sources. The recurrence interval for turbidites near the mouth of Eel Canyon is at least as low as about 40 years. We will be presenting this work at AGU.</a:t>
            </a:r>
          </a:p>
        </p:txBody>
      </p:sp>
      <p:sp>
        <p:nvSpPr>
          <p:cNvPr id="4" name="Slide Number Placeholder 3"/>
          <p:cNvSpPr>
            <a:spLocks noGrp="1"/>
          </p:cNvSpPr>
          <p:nvPr>
            <p:ph type="sldNum" sz="quarter" idx="5"/>
          </p:nvPr>
        </p:nvSpPr>
        <p:spPr/>
        <p:txBody>
          <a:bodyPr/>
          <a:lstStyle/>
          <a:p>
            <a:fld id="{73AF6FD9-7F0B-42AB-B7AD-85B4FAE45B8B}" type="slidenum">
              <a:rPr lang="en-US" smtClean="0"/>
              <a:t>11</a:t>
            </a:fld>
            <a:endParaRPr lang="en-US"/>
          </a:p>
        </p:txBody>
      </p:sp>
    </p:spTree>
    <p:extLst>
      <p:ext uri="{BB962C8B-B14F-4D97-AF65-F5344CB8AC3E}">
        <p14:creationId xmlns:p14="http://schemas.microsoft.com/office/powerpoint/2010/main" val="1688120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BUT what does this earthquake stuff mean for sea-level rise in the Humboldt Bay region?</a:t>
            </a:r>
          </a:p>
          <a:p>
            <a:pPr>
              <a:spcBef>
                <a:spcPct val="0"/>
              </a:spcBef>
            </a:pPr>
            <a:r>
              <a:rPr lang="en-US" altLang="en-US" dirty="0"/>
              <a:t>Enter the Humboldt Bay Vertical Reference System Working Group formed by Todd Williams. Todd formed this group of over 30 local, state, and federal organizations and stakeholders to address anomalous tide gage data from NOAA and benchmark survey data from Cal Trans.</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1F7521D-50E6-48A6-88D2-F181636EE337}" type="slidenum">
              <a:rPr lang="en-US" altLang="en-US"/>
              <a:pPr/>
              <a:t>12</a:t>
            </a:fld>
            <a:endParaRPr lang="en-US" altLang="en-US"/>
          </a:p>
        </p:txBody>
      </p:sp>
    </p:spTree>
    <p:extLst>
      <p:ext uri="{BB962C8B-B14F-4D97-AF65-F5344CB8AC3E}">
        <p14:creationId xmlns:p14="http://schemas.microsoft.com/office/powerpoint/2010/main" val="26726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geodesy, the science of measuring and understanding Earth’s geometric shape, to evaluate the plate tectonic deformation as it contributes to spatial variation in sea-level rise rates in coastal northern California.</a:t>
            </a:r>
          </a:p>
        </p:txBody>
      </p:sp>
      <p:sp>
        <p:nvSpPr>
          <p:cNvPr id="4" name="Slide Number Placeholder 3"/>
          <p:cNvSpPr>
            <a:spLocks noGrp="1"/>
          </p:cNvSpPr>
          <p:nvPr>
            <p:ph type="sldNum" sz="quarter" idx="5"/>
          </p:nvPr>
        </p:nvSpPr>
        <p:spPr/>
        <p:txBody>
          <a:bodyPr/>
          <a:lstStyle/>
          <a:p>
            <a:fld id="{AA2D954D-E293-4D4B-8FA3-9A0D41DE5167}" type="slidenum">
              <a:rPr lang="en-US" smtClean="0"/>
              <a:t>13</a:t>
            </a:fld>
            <a:endParaRPr lang="en-US"/>
          </a:p>
        </p:txBody>
      </p:sp>
    </p:spTree>
    <p:extLst>
      <p:ext uri="{BB962C8B-B14F-4D97-AF65-F5344CB8AC3E}">
        <p14:creationId xmlns:p14="http://schemas.microsoft.com/office/powerpoint/2010/main" val="3244449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several workshops, a subset of </a:t>
            </a:r>
            <a:r>
              <a:rPr lang="en-US" dirty="0" err="1"/>
              <a:t>HumbayVert</a:t>
            </a:r>
            <a:r>
              <a:rPr lang="en-US" dirty="0"/>
              <a:t> sought funding from the USFWS to use tide gage data, benchmark leveling data, and GPS data to independently evaluate the vertical land motion here. The key players in this project came from a variety of organizations in consulting, academia, and government.</a:t>
            </a:r>
          </a:p>
        </p:txBody>
      </p:sp>
      <p:sp>
        <p:nvSpPr>
          <p:cNvPr id="4" name="Slide Number Placeholder 3"/>
          <p:cNvSpPr>
            <a:spLocks noGrp="1"/>
          </p:cNvSpPr>
          <p:nvPr>
            <p:ph type="sldNum" sz="quarter" idx="5"/>
          </p:nvPr>
        </p:nvSpPr>
        <p:spPr/>
        <p:txBody>
          <a:bodyPr/>
          <a:lstStyle/>
          <a:p>
            <a:fld id="{AA2D954D-E293-4D4B-8FA3-9A0D41DE5167}" type="slidenum">
              <a:rPr lang="en-US" smtClean="0"/>
              <a:t>14</a:t>
            </a:fld>
            <a:endParaRPr lang="en-US"/>
          </a:p>
        </p:txBody>
      </p:sp>
    </p:spTree>
    <p:extLst>
      <p:ext uri="{BB962C8B-B14F-4D97-AF65-F5344CB8AC3E}">
        <p14:creationId xmlns:p14="http://schemas.microsoft.com/office/powerpoint/2010/main" val="2421854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a:solidFill>
                  <a:schemeClr val="tx1"/>
                </a:solidFill>
                <a:latin typeface="+mn-lt"/>
                <a:ea typeface="+mn-ea"/>
                <a:cs typeface="+mn-cs"/>
              </a:rPr>
              <a:t>Hopefully a review slide for everyone here, this plot shows relative sea level at Huon Peninsula, Papua New Guinea, for the past 140,000 years inferred from the height-age relations of raised reefs and from submerged fossil corals for the past 13,000 years. The fluctuations are the result of the glacial cycle induced changes in continental-based ice volumes. Since the last glacial maximum, about 22ka, sea level has been rising due to melting glaciers, thermal expansion, and other factors. Based on the most recent analysis in the northeast Pacific from Ray Weldon and others, the current rate of sea-level rise is less than about 2 mm/yr. </a:t>
            </a:r>
          </a:p>
          <a:p>
            <a:r>
              <a:rPr lang="en-US" sz="1200" b="0" i="0" u="none" strike="noStrike" kern="1200" baseline="0" dirty="0">
                <a:solidFill>
                  <a:schemeClr val="tx1"/>
                </a:solidFill>
                <a:latin typeface="+mn-lt"/>
                <a:ea typeface="+mn-ea"/>
                <a:cs typeface="+mn-cs"/>
              </a:rPr>
              <a:t>2018 paper: https://doi.org/10.1002/2017JC013257 2021 paper: https://doi.org/10.3390/w13030281</a:t>
            </a:r>
            <a:endParaRPr lang="en-US" dirty="0"/>
          </a:p>
        </p:txBody>
      </p:sp>
      <p:sp>
        <p:nvSpPr>
          <p:cNvPr id="4" name="Slide Number Placeholder 3"/>
          <p:cNvSpPr>
            <a:spLocks noGrp="1"/>
          </p:cNvSpPr>
          <p:nvPr>
            <p:ph type="sldNum" sz="quarter" idx="10"/>
          </p:nvPr>
        </p:nvSpPr>
        <p:spPr/>
        <p:txBody>
          <a:bodyPr/>
          <a:lstStyle/>
          <a:p>
            <a:fld id="{ED7631F9-0D11-4782-8F79-02BD9D600450}" type="slidenum">
              <a:rPr lang="en-US" smtClean="0"/>
              <a:t>15</a:t>
            </a:fld>
            <a:endParaRPr lang="en-US"/>
          </a:p>
        </p:txBody>
      </p:sp>
    </p:spTree>
    <p:extLst>
      <p:ext uri="{BB962C8B-B14F-4D97-AF65-F5344CB8AC3E}">
        <p14:creationId xmlns:p14="http://schemas.microsoft.com/office/powerpoint/2010/main" val="3082700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Here are tide gage data from the Crescent City and the North Spit tide gages. Monthly means are in red and the three-month summer average is in blue. Kopp 2014 suggests that the summer average is better to evaluate SLR rates because it mostly eliminates confounding factors like storm surge.</a:t>
            </a:r>
          </a:p>
          <a:p>
            <a:pPr>
              <a:spcBef>
                <a:spcPct val="0"/>
              </a:spcBef>
            </a:pPr>
            <a:r>
              <a:rPr lang="en-US" altLang="en-US" dirty="0"/>
              <a:t>What is going on in Crescent City? Why is sea level is going down?</a:t>
            </a:r>
          </a:p>
          <a:p>
            <a:pPr>
              <a:spcBef>
                <a:spcPct val="0"/>
              </a:spcBef>
            </a:pPr>
            <a:r>
              <a:rPr lang="en-US" altLang="en-US" dirty="0"/>
              <a:t>What is going on at the North Spit? Why is sea level is rising faster than 2 mm/</a:t>
            </a:r>
            <a:r>
              <a:rPr lang="en-US" altLang="en-US" dirty="0" err="1"/>
              <a:t>yr</a:t>
            </a:r>
            <a:r>
              <a:rPr lang="en-US" altLang="en-US" dirty="0"/>
              <a:t>?</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1AAB817-4F32-41A0-B831-06C16E5D1D44}" type="slidenum">
              <a:rPr lang="en-US" altLang="en-US"/>
              <a:pPr/>
              <a:t>16</a:t>
            </a:fld>
            <a:endParaRPr lang="en-US" altLang="en-US"/>
          </a:p>
        </p:txBody>
      </p:sp>
    </p:spTree>
    <p:extLst>
      <p:ext uri="{BB962C8B-B14F-4D97-AF65-F5344CB8AC3E}">
        <p14:creationId xmlns:p14="http://schemas.microsoft.com/office/powerpoint/2010/main" val="3952108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r>
              <a:rPr lang="en-US" sz="1200" b="1" dirty="0">
                <a:solidFill>
                  <a:schemeClr val="bg1"/>
                </a:solidFill>
                <a:effectLst>
                  <a:outerShdw blurRad="38100" dist="38100" dir="2700000" algn="tl">
                    <a:srgbClr val="000000">
                      <a:alpha val="43137"/>
                    </a:srgbClr>
                  </a:outerShdw>
                </a:effectLst>
              </a:rPr>
              <a:t>If sea level is falling at a tide gage, that means that the land is rising faster than sea level is rising.</a:t>
            </a:r>
          </a:p>
          <a:p>
            <a:pPr marL="0" indent="0">
              <a:buFont typeface="Arial" panose="020B0604020202020204" pitchFamily="34" charset="0"/>
              <a:buNone/>
            </a:pPr>
            <a:r>
              <a:rPr lang="en-US" sz="1200" b="1" dirty="0">
                <a:solidFill>
                  <a:schemeClr val="bg1"/>
                </a:solidFill>
                <a:effectLst>
                  <a:outerShdw blurRad="38100" dist="38100" dir="2700000" algn="tl">
                    <a:srgbClr val="000000">
                      <a:alpha val="43137"/>
                    </a:srgbClr>
                  </a:outerShdw>
                </a:effectLst>
              </a:rPr>
              <a:t>Likewise, if sea level at a tide gage is rising faster than the regional sea level rate, that means that the land is subsiding (going down).</a:t>
            </a:r>
          </a:p>
          <a:p>
            <a:r>
              <a:rPr lang="en-US" sz="1200" b="1" dirty="0">
                <a:solidFill>
                  <a:srgbClr val="FFC000"/>
                </a:solidFill>
                <a:effectLst>
                  <a:outerShdw blurRad="38100" dist="38100" dir="2700000" algn="tl">
                    <a:srgbClr val="000000">
                      <a:alpha val="43137"/>
                    </a:srgbClr>
                  </a:outerShdw>
                </a:effectLst>
              </a:rPr>
              <a:t>The short answer is that the crust at the Crescent City tide gage is experiencing tectonic uplift and the crust at the North Spit tide gage is tectonically subsiding.</a:t>
            </a:r>
          </a:p>
          <a:p>
            <a:pPr>
              <a:spcBef>
                <a:spcPct val="0"/>
              </a:spcBef>
            </a:pPr>
            <a:r>
              <a:rPr lang="en-US" altLang="en-US" dirty="0"/>
              <a:t>BUT to better answer these important questions, we need to know more about the spatial variation in vertical land motion.</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1AAB817-4F32-41A0-B831-06C16E5D1D44}" type="slidenum">
              <a:rPr lang="en-US" altLang="en-US"/>
              <a:pPr/>
              <a:t>17</a:t>
            </a:fld>
            <a:endParaRPr lang="en-US" altLang="en-US"/>
          </a:p>
        </p:txBody>
      </p:sp>
    </p:spTree>
    <p:extLst>
      <p:ext uri="{BB962C8B-B14F-4D97-AF65-F5344CB8AC3E}">
        <p14:creationId xmlns:p14="http://schemas.microsoft.com/office/powerpoint/2010/main" val="1713583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we use three independent types of geodetic data.</a:t>
            </a:r>
          </a:p>
          <a:p>
            <a:r>
              <a:rPr lang="en-US" dirty="0"/>
              <a:t>The map on the left shows how our data points are well distributed across the region. I also plot the known active faults in the region as they may also control vertical land motion.    CLICK</a:t>
            </a:r>
          </a:p>
          <a:p>
            <a:r>
              <a:rPr lang="en-US" dirty="0"/>
              <a:t>Here we see the results of our analyses. Downward pointing triangles (warmer colors) represent subsidence and upward pointing triangles (cooler colors) represent uplift.</a:t>
            </a:r>
          </a:p>
        </p:txBody>
      </p:sp>
      <p:sp>
        <p:nvSpPr>
          <p:cNvPr id="4" name="Slide Number Placeholder 3"/>
          <p:cNvSpPr>
            <a:spLocks noGrp="1"/>
          </p:cNvSpPr>
          <p:nvPr>
            <p:ph type="sldNum" sz="quarter" idx="5"/>
          </p:nvPr>
        </p:nvSpPr>
        <p:spPr/>
        <p:txBody>
          <a:bodyPr/>
          <a:lstStyle/>
          <a:p>
            <a:fld id="{AA2D954D-E293-4D4B-8FA3-9A0D41DE5167}" type="slidenum">
              <a:rPr lang="en-US" smtClean="0"/>
              <a:t>18</a:t>
            </a:fld>
            <a:endParaRPr lang="en-US"/>
          </a:p>
        </p:txBody>
      </p:sp>
    </p:spTree>
    <p:extLst>
      <p:ext uri="{BB962C8B-B14F-4D97-AF65-F5344CB8AC3E}">
        <p14:creationId xmlns:p14="http://schemas.microsoft.com/office/powerpoint/2010/main" val="1769037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West-East cross section of these data with vertical land motion on the vertical axis. 	</a:t>
            </a:r>
            <a:r>
              <a:rPr lang="en-US" b="1" dirty="0"/>
              <a:t>Click</a:t>
            </a:r>
            <a:r>
              <a:rPr lang="en-US" dirty="0"/>
              <a:t> 	All geodetic data provide evidence for westward down warping of the crust. We attribute this phenomena to the locked megathrust subduction zone fault. However, upper plate crustal faults also appear to be controlling vertical land motion.</a:t>
            </a:r>
          </a:p>
        </p:txBody>
      </p:sp>
      <p:sp>
        <p:nvSpPr>
          <p:cNvPr id="4" name="Slide Number Placeholder 3"/>
          <p:cNvSpPr>
            <a:spLocks noGrp="1"/>
          </p:cNvSpPr>
          <p:nvPr>
            <p:ph type="sldNum" sz="quarter" idx="5"/>
          </p:nvPr>
        </p:nvSpPr>
        <p:spPr/>
        <p:txBody>
          <a:bodyPr/>
          <a:lstStyle/>
          <a:p>
            <a:fld id="{AA2D954D-E293-4D4B-8FA3-9A0D41DE5167}" type="slidenum">
              <a:rPr lang="en-US" smtClean="0"/>
              <a:t>19</a:t>
            </a:fld>
            <a:endParaRPr lang="en-US"/>
          </a:p>
        </p:txBody>
      </p:sp>
    </p:spTree>
    <p:extLst>
      <p:ext uri="{BB962C8B-B14F-4D97-AF65-F5344CB8AC3E}">
        <p14:creationId xmlns:p14="http://schemas.microsoft.com/office/powerpoint/2010/main" val="3882723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493EBB5-64D6-42CE-A41C-6C153BDF3359}" type="slidenum">
              <a:rPr lang="en-US"/>
              <a:pPr eaLnBrk="1" hangingPunct="1"/>
              <a:t>2</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r>
              <a:rPr lang="en-US" dirty="0"/>
              <a:t>There are 3 types of plate boundaries. 	</a:t>
            </a:r>
          </a:p>
          <a:p>
            <a:pPr eaLnBrk="1" hangingPunct="1"/>
            <a:r>
              <a:rPr lang="en-US" b="0" dirty="0"/>
              <a:t>Divergent, where plates move away from each other	</a:t>
            </a:r>
          </a:p>
          <a:p>
            <a:pPr eaLnBrk="1" hangingPunct="1"/>
            <a:r>
              <a:rPr lang="en-US" b="0" dirty="0"/>
              <a:t>Convergent, where plates move towards each other	</a:t>
            </a:r>
          </a:p>
          <a:p>
            <a:pPr eaLnBrk="1" hangingPunct="1"/>
            <a:r>
              <a:rPr lang="en-US" b="0" dirty="0"/>
              <a:t>and Transform or Strike-Slip, where plates move side by side, like the San Andreas fault</a:t>
            </a:r>
          </a:p>
        </p:txBody>
      </p:sp>
    </p:spTree>
    <p:extLst>
      <p:ext uri="{BB962C8B-B14F-4D97-AF65-F5344CB8AC3E}">
        <p14:creationId xmlns:p14="http://schemas.microsoft.com/office/powerpoint/2010/main" val="1573781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table with our updated estimates of sea-level rise and vertical land motion. I am happy to answer any questions, now or afterwards.</a:t>
            </a:r>
          </a:p>
        </p:txBody>
      </p:sp>
      <p:sp>
        <p:nvSpPr>
          <p:cNvPr id="4" name="Slide Number Placeholder 3"/>
          <p:cNvSpPr>
            <a:spLocks noGrp="1"/>
          </p:cNvSpPr>
          <p:nvPr>
            <p:ph type="sldNum" sz="quarter" idx="5"/>
          </p:nvPr>
        </p:nvSpPr>
        <p:spPr/>
        <p:txBody>
          <a:bodyPr/>
          <a:lstStyle/>
          <a:p>
            <a:fld id="{AA2D954D-E293-4D4B-8FA3-9A0D41DE5167}" type="slidenum">
              <a:rPr lang="en-US" smtClean="0"/>
              <a:t>20</a:t>
            </a:fld>
            <a:endParaRPr lang="en-US"/>
          </a:p>
        </p:txBody>
      </p:sp>
    </p:spTree>
    <p:extLst>
      <p:ext uri="{BB962C8B-B14F-4D97-AF65-F5344CB8AC3E}">
        <p14:creationId xmlns:p14="http://schemas.microsoft.com/office/powerpoint/2010/main" val="76321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1AAB817-4F32-41A0-B831-06C16E5D1D44}" type="slidenum">
              <a:rPr lang="en-US" altLang="en-US"/>
              <a:pPr/>
              <a:t>22</a:t>
            </a:fld>
            <a:endParaRPr lang="en-US" altLang="en-US"/>
          </a:p>
        </p:txBody>
      </p:sp>
    </p:spTree>
    <p:extLst>
      <p:ext uri="{BB962C8B-B14F-4D97-AF65-F5344CB8AC3E}">
        <p14:creationId xmlns:p14="http://schemas.microsoft.com/office/powerpoint/2010/main" val="1874898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1AAB817-4F32-41A0-B831-06C16E5D1D44}" type="slidenum">
              <a:rPr lang="en-US" altLang="en-US"/>
              <a:pPr/>
              <a:t>23</a:t>
            </a:fld>
            <a:endParaRPr lang="en-US" altLang="en-US"/>
          </a:p>
        </p:txBody>
      </p:sp>
    </p:spTree>
    <p:extLst>
      <p:ext uri="{BB962C8B-B14F-4D97-AF65-F5344CB8AC3E}">
        <p14:creationId xmlns:p14="http://schemas.microsoft.com/office/powerpoint/2010/main" val="635123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society, we want to prevent suffering. It is as simple as that.</a:t>
            </a:r>
          </a:p>
          <a:p>
            <a:r>
              <a:rPr lang="en-US" dirty="0"/>
              <a:t>These two maps use USGS data to show earthquake hazards with color. Warmer colors = higher hazard.</a:t>
            </a:r>
          </a:p>
          <a:p>
            <a:r>
              <a:rPr lang="en-US" dirty="0"/>
              <a:t>The map on the left is a USGS earthquake scenario </a:t>
            </a:r>
            <a:r>
              <a:rPr lang="en-US" dirty="0" err="1"/>
              <a:t>shakemap</a:t>
            </a:r>
            <a:r>
              <a:rPr lang="en-US" dirty="0"/>
              <a:t> for the CSZ, showing how strongly it might shake during a CSZ earthquake using the MMI scale. The further away from the earthquake, the less intense the shaking will be.</a:t>
            </a:r>
          </a:p>
          <a:p>
            <a:r>
              <a:rPr lang="en-US" dirty="0"/>
              <a:t>The map on the right is from the USGS National Seismic Hazard Map, which includes all known active faults. So, it not only includes the CSZ and San Andreas plate boundary faults, but also crustal faults not along the plate boundary.</a:t>
            </a:r>
          </a:p>
        </p:txBody>
      </p:sp>
      <p:sp>
        <p:nvSpPr>
          <p:cNvPr id="4" name="Slide Number Placeholder 3"/>
          <p:cNvSpPr>
            <a:spLocks noGrp="1"/>
          </p:cNvSpPr>
          <p:nvPr>
            <p:ph type="sldNum" sz="quarter" idx="5"/>
          </p:nvPr>
        </p:nvSpPr>
        <p:spPr/>
        <p:txBody>
          <a:bodyPr/>
          <a:lstStyle/>
          <a:p>
            <a:fld id="{73AF6FD9-7F0B-42AB-B7AD-85B4FAE45B8B}" type="slidenum">
              <a:rPr lang="en-US" smtClean="0"/>
              <a:t>24</a:t>
            </a:fld>
            <a:endParaRPr lang="en-US"/>
          </a:p>
        </p:txBody>
      </p:sp>
    </p:spTree>
    <p:extLst>
      <p:ext uri="{BB962C8B-B14F-4D97-AF65-F5344CB8AC3E}">
        <p14:creationId xmlns:p14="http://schemas.microsoft.com/office/powerpoint/2010/main" val="4189955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larger scale view of northern California, Humboldt County. On the left is the scenario </a:t>
            </a:r>
            <a:r>
              <a:rPr lang="en-US" dirty="0" err="1"/>
              <a:t>shakemap</a:t>
            </a:r>
            <a:r>
              <a:rPr lang="en-US" dirty="0"/>
              <a:t> for the CSZ where there may be intensities exceeding MMI 9. </a:t>
            </a:r>
          </a:p>
          <a:p>
            <a:r>
              <a:rPr lang="en-US" dirty="0"/>
              <a:t>On the right is a scenario </a:t>
            </a:r>
            <a:r>
              <a:rPr lang="en-US" dirty="0" err="1"/>
              <a:t>shakemap</a:t>
            </a:r>
            <a:r>
              <a:rPr lang="en-US" dirty="0"/>
              <a:t> for the Little Salmon fault, an active crustal fault that Tyler Ladinsky here at CGS is studying. So, there are lots of faults and lots of hazard we need to consider.</a:t>
            </a:r>
          </a:p>
        </p:txBody>
      </p:sp>
      <p:sp>
        <p:nvSpPr>
          <p:cNvPr id="4" name="Slide Number Placeholder 3"/>
          <p:cNvSpPr>
            <a:spLocks noGrp="1"/>
          </p:cNvSpPr>
          <p:nvPr>
            <p:ph type="sldNum" sz="quarter" idx="5"/>
          </p:nvPr>
        </p:nvSpPr>
        <p:spPr/>
        <p:txBody>
          <a:bodyPr/>
          <a:lstStyle/>
          <a:p>
            <a:fld id="{73AF6FD9-7F0B-42AB-B7AD-85B4FAE45B8B}" type="slidenum">
              <a:rPr lang="en-US" smtClean="0"/>
              <a:t>25</a:t>
            </a:fld>
            <a:endParaRPr lang="en-US"/>
          </a:p>
        </p:txBody>
      </p:sp>
    </p:spTree>
    <p:extLst>
      <p:ext uri="{BB962C8B-B14F-4D97-AF65-F5344CB8AC3E}">
        <p14:creationId xmlns:p14="http://schemas.microsoft.com/office/powerpoint/2010/main" val="2754697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biggest challenges for megathrust paleoseismologists is correlating their stratigraphic evidence from location to location. These earthquake buried soils are not continuous across the landscape, they do not extend from British Columbia, through Washington and Oregon, to California.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reason it is important to correlate these data from site to site is that this helps constrain the earthquake size. The larger of an area that has evidence for an earthquake at a particular time tells us that the earthquake had a larger magnitude. Earthquake size is controlled by the area that slipped, the amount the fault slipped, and some information about the crust (the bulk modulus) and how much it can deform elastically. For subduction zones, the length of the fault (for Cascadia, this is measured roughly north to south) is generally the primary control of earthquake size, all other things being equal.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date (sorry for the pun), the primary method to correlate these evidences of earthquakes is by using radiocarbon ages. However, due to the way radiocarbon ages are calculated and calibrated, these results have uncertainty which can cause problems with correlation.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map on the left shows a compilation of paleoseismic data from Big Al (2006), where each dot represents a paleoseismic site that they evaluated.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right is a “space-time” diagram, with distance (north on the left, south on the right) on the horizontal axis and time (1950 at the top and 7000 years ago on the bottom). Each site is listed at the top (don’t try to read this now). For each earthquake record there is a rectangle that represents the age estimate for that earthquake. Note the vertical size of these rectangles as this represents the uncertainty of that radiocarbon age (some may call this the “error”).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dashed lines represent how these authors correlated earthquake evidence from site to site. In some cases, it is difficult or impossible to correlate these evidences.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3AF6FD9-7F0B-42AB-B7AD-85B4FAE45B8B}" type="slidenum">
              <a:rPr lang="en-US" smtClean="0"/>
              <a:t>26</a:t>
            </a:fld>
            <a:endParaRPr lang="en-US"/>
          </a:p>
        </p:txBody>
      </p:sp>
    </p:spTree>
    <p:extLst>
      <p:ext uri="{BB962C8B-B14F-4D97-AF65-F5344CB8AC3E}">
        <p14:creationId xmlns:p14="http://schemas.microsoft.com/office/powerpoint/2010/main" val="4066206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200">
                <a:latin typeface="Arial" charset="0"/>
              </a:rPr>
              <a:pPr algn="r" eaLnBrk="1" hangingPunct="1"/>
              <a:t>27</a:t>
            </a:fld>
            <a:endParaRPr lang="en-US" sz="1200">
              <a:latin typeface="Arial" charset="0"/>
            </a:endParaRPr>
          </a:p>
        </p:txBody>
      </p:sp>
      <p:sp>
        <p:nvSpPr>
          <p:cNvPr id="83971" name="Rectangle 2"/>
          <p:cNvSpPr>
            <a:spLocks noGrp="1" noRot="1" noChangeAspect="1" noChangeArrowheads="1" noTextEdit="1"/>
          </p:cNvSpPr>
          <p:nvPr>
            <p:ph type="sldImg"/>
          </p:nvPr>
        </p:nvSpPr>
        <p:spPr>
          <a:xfrm>
            <a:off x="685800" y="1143000"/>
            <a:ext cx="5486400" cy="3086100"/>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So, what do turbidites have to do with earthquakes?</a:t>
            </a:r>
          </a:p>
          <a:p>
            <a:pPr eaLnBrk="1" hangingPunct="1"/>
            <a:r>
              <a:rPr lang="en-US" dirty="0"/>
              <a:t>The hypothesis is this: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An earthquake generates strong ground motions	</a:t>
            </a:r>
            <a:r>
              <a:rPr lang="en-US" b="1" dirty="0"/>
              <a:t>Click</a:t>
            </a:r>
            <a:r>
              <a:rPr lang="en-US" dirty="0"/>
              <a:t>, let’s say in three big pulses in this example.	</a:t>
            </a:r>
            <a:r>
              <a:rPr lang="en-US" b="1" dirty="0"/>
              <a:t>Click</a:t>
            </a:r>
          </a:p>
          <a:p>
            <a:pPr marL="228600" indent="-228600" eaLnBrk="1" hangingPunct="1">
              <a:buAutoNum type="arabicPeriod"/>
            </a:pPr>
            <a:r>
              <a:rPr lang="en-US" dirty="0"/>
              <a:t>Each pulse of energy triggers a submarine slope failure, so 3 landslides.</a:t>
            </a:r>
          </a:p>
          <a:p>
            <a:pPr marL="228600" indent="-228600" eaLnBrk="1" hangingPunct="1">
              <a:buAutoNum type="arabicPeriod"/>
            </a:pPr>
            <a:r>
              <a:rPr lang="en-US" dirty="0"/>
              <a:t>As the landslide moves downslope, it transforms from a debris flow into a turbidity current with three main pulses of high energy flow.</a:t>
            </a:r>
          </a:p>
          <a:p>
            <a:pPr marL="228600" indent="-228600" eaLnBrk="1" hangingPunct="1">
              <a:buAutoNum type="arabicPeriod"/>
            </a:pPr>
            <a:r>
              <a:rPr lang="en-US" dirty="0"/>
              <a:t>The turbidity current is deposited downslope and the structure (the layering) of the turbidite includes layers representing these 3 pulses.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You might ask, “Jay, do you have any examples of this?” 	</a:t>
            </a:r>
            <a:r>
              <a:rPr lang="en-US" b="1" dirty="0"/>
              <a:t>Click</a:t>
            </a:r>
          </a:p>
        </p:txBody>
      </p:sp>
    </p:spTree>
    <p:extLst>
      <p:ext uri="{BB962C8B-B14F-4D97-AF65-F5344CB8AC3E}">
        <p14:creationId xmlns:p14="http://schemas.microsoft.com/office/powerpoint/2010/main" val="2697322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data are all presented in our USGS Professional Paper, free to download. </a:t>
            </a:r>
          </a:p>
          <a:p>
            <a:r>
              <a:rPr lang="en-US" dirty="0"/>
              <a:t>Some things to remember.</a:t>
            </a:r>
          </a:p>
          <a:p>
            <a:pPr marL="228600" indent="-228600">
              <a:buAutoNum type="arabicPeriod"/>
            </a:pPr>
            <a:r>
              <a:rPr lang="en-US" dirty="0"/>
              <a:t>We want to correlate cores that have unique sediment sources across a broad region. </a:t>
            </a:r>
          </a:p>
          <a:p>
            <a:pPr marL="228600" indent="-228600">
              <a:buAutoNum type="arabicPeriod"/>
            </a:pPr>
            <a:r>
              <a:rPr lang="en-US" dirty="0"/>
              <a:t>The largest distance between cores with the same turbidite is the minimum distance for ground shaking from an earthquake. In other words, a turbidite that can be correlated over a larger distance means that the earthquake that triggered that turbidity current was a larger earthquake than that for a turbidite that is correlated over a smaller distance.</a:t>
            </a:r>
          </a:p>
          <a:p>
            <a:pPr marL="0" indent="0">
              <a:buNone/>
            </a:pPr>
            <a:endParaRPr lang="en-US" dirty="0"/>
          </a:p>
          <a:p>
            <a:pPr marL="0" indent="0">
              <a:buNone/>
            </a:pPr>
            <a:r>
              <a:rPr lang="en-US" dirty="0"/>
              <a:t>We will now look at two cores that satisfy these things, they have unique sources, and their sources are 250 km from each other.</a:t>
            </a:r>
          </a:p>
        </p:txBody>
      </p:sp>
      <p:sp>
        <p:nvSpPr>
          <p:cNvPr id="4" name="Slide Number Placeholder 3"/>
          <p:cNvSpPr>
            <a:spLocks noGrp="1"/>
          </p:cNvSpPr>
          <p:nvPr>
            <p:ph type="sldNum" sz="quarter" idx="5"/>
          </p:nvPr>
        </p:nvSpPr>
        <p:spPr/>
        <p:txBody>
          <a:bodyPr/>
          <a:lstStyle/>
          <a:p>
            <a:fld id="{73AF6FD9-7F0B-42AB-B7AD-85B4FAE45B8B}" type="slidenum">
              <a:rPr lang="en-US" smtClean="0"/>
              <a:t>28</a:t>
            </a:fld>
            <a:endParaRPr lang="en-US"/>
          </a:p>
        </p:txBody>
      </p:sp>
    </p:spTree>
    <p:extLst>
      <p:ext uri="{BB962C8B-B14F-4D97-AF65-F5344CB8AC3E}">
        <p14:creationId xmlns:p14="http://schemas.microsoft.com/office/powerpoint/2010/main" val="2381200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hot video showing a “lava lake” from near the East Africa rift in </a:t>
            </a:r>
            <a:r>
              <a:rPr lang="en-US" dirty="0" err="1"/>
              <a:t>Erta</a:t>
            </a:r>
            <a:r>
              <a:rPr lang="en-US" dirty="0"/>
              <a:t> Ale, Ethiopia, a divergent plate boundary. </a:t>
            </a:r>
          </a:p>
          <a:p>
            <a:r>
              <a:rPr lang="en-US" dirty="0"/>
              <a:t>The lava moves around and cools on the top to form a crust. We can see all 3 types of plate boundaries in this video if we watch it enough. </a:t>
            </a:r>
          </a:p>
          <a:p>
            <a:endParaRPr lang="en-US" dirty="0"/>
          </a:p>
          <a:p>
            <a:endParaRPr lang="en-US" dirty="0"/>
          </a:p>
          <a:p>
            <a:r>
              <a:rPr lang="en-US" dirty="0"/>
              <a:t>I include a link to a larger video in the comments of this presentation. https://www.youtube.com/watch?v=vo3qvceeqa8 </a:t>
            </a:r>
          </a:p>
          <a:p>
            <a:r>
              <a:rPr lang="en-US" dirty="0" err="1"/>
              <a:t>Orig</a:t>
            </a:r>
            <a:r>
              <a:rPr lang="en-US" dirty="0"/>
              <a:t> video link: https://www.youtube.com/watch?v=PZjPGdXMMso</a:t>
            </a:r>
          </a:p>
        </p:txBody>
      </p:sp>
      <p:sp>
        <p:nvSpPr>
          <p:cNvPr id="4" name="Slide Number Placeholder 3"/>
          <p:cNvSpPr>
            <a:spLocks noGrp="1"/>
          </p:cNvSpPr>
          <p:nvPr>
            <p:ph type="sldNum" sz="quarter" idx="5"/>
          </p:nvPr>
        </p:nvSpPr>
        <p:spPr/>
        <p:txBody>
          <a:bodyPr/>
          <a:lstStyle/>
          <a:p>
            <a:fld id="{73AF6FD9-7F0B-42AB-B7AD-85B4FAE45B8B}" type="slidenum">
              <a:rPr lang="en-US" smtClean="0"/>
              <a:t>3</a:t>
            </a:fld>
            <a:endParaRPr lang="en-US"/>
          </a:p>
        </p:txBody>
      </p:sp>
    </p:spTree>
    <p:extLst>
      <p:ext uri="{BB962C8B-B14F-4D97-AF65-F5344CB8AC3E}">
        <p14:creationId xmlns:p14="http://schemas.microsoft.com/office/powerpoint/2010/main" val="563647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Let’s take a look at the Cascadia subduction zone, a convergent plate boundary. </a:t>
            </a:r>
          </a:p>
          <a:p>
            <a:pPr>
              <a:spcBef>
                <a:spcPct val="0"/>
              </a:spcBef>
            </a:pPr>
            <a:r>
              <a:rPr lang="en-US" altLang="en-US" dirty="0"/>
              <a:t>Here on the left, we have a map of California, Oregon, Washington, and British Columbia, where the Gorda, Juan de Fuca, and Explorer plates subduct beneath the North America plate. In the upper right, note the cross-section A to A prime that shows how the ground moves between and during earthquakes.</a:t>
            </a:r>
          </a:p>
          <a:p>
            <a:pPr>
              <a:spcBef>
                <a:spcPct val="0"/>
              </a:spcBef>
            </a:pPr>
            <a:r>
              <a:rPr lang="en-US" altLang="en-US" dirty="0"/>
              <a:t>Between earthquakes, the fault is stuck like Velcro and the North America continental plate is pulled down like a rubber flip flop. The island with the tree subsides. </a:t>
            </a:r>
          </a:p>
          <a:p>
            <a:pPr>
              <a:spcBef>
                <a:spcPct val="0"/>
              </a:spcBef>
            </a:pPr>
            <a:r>
              <a:rPr lang="en-US" altLang="en-US" dirty="0"/>
              <a:t>When the stress is greater than the strength of the fault (the Velcro), the fault slips and we get an earthquake.</a:t>
            </a:r>
          </a:p>
          <a:p>
            <a:pPr>
              <a:spcBef>
                <a:spcPct val="0"/>
              </a:spcBef>
            </a:pPr>
            <a:r>
              <a:rPr lang="en-US" altLang="en-US" dirty="0"/>
              <a:t>So, between the earthquake (the interseismic period), the island goes down and during an earthquake (the coseismic period) the island goes up. The opposite is true further to the east.</a:t>
            </a:r>
          </a:p>
          <a:p>
            <a:pPr>
              <a:spcBef>
                <a:spcPct val="0"/>
              </a:spcBef>
            </a:pPr>
            <a:r>
              <a:rPr lang="en-US" altLang="en-US" dirty="0"/>
              <a:t>As the crust deforms during an earthquake, it can lift up the water column where it has gravitational potential. Then, the water falls down and with momentum, falls below sea level. This pattern of up and down continues and is called a “gravitational oscillation,” which is the source of energy for a tsunami that radiates outwards.</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1AAB817-4F32-41A0-B831-06C16E5D1D44}" type="slidenum">
              <a:rPr lang="en-US" altLang="en-US"/>
              <a:pPr/>
              <a:t>4</a:t>
            </a:fld>
            <a:endParaRPr lang="en-US" altLang="en-US"/>
          </a:p>
        </p:txBody>
      </p:sp>
    </p:spTree>
    <p:extLst>
      <p:ext uri="{BB962C8B-B14F-4D97-AF65-F5344CB8AC3E}">
        <p14:creationId xmlns:p14="http://schemas.microsoft.com/office/powerpoint/2010/main" val="605930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know this has happened in CSZ in the past?</a:t>
            </a:r>
          </a:p>
          <a:p>
            <a:r>
              <a:rPr lang="en-US" dirty="0"/>
              <a:t>Imagine you are a happy tree, growing in a soil just above high tide. Then there is an earthquake, and the ground subsides below sea level.</a:t>
            </a:r>
          </a:p>
          <a:p>
            <a:r>
              <a:rPr lang="en-US" dirty="0"/>
              <a:t>We are no longer happy, as we soon die because of the saltwater inundation.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time, sediment fills in covering the soil and the Earth interseismically lifts upwards until plants can grow again. 	</a:t>
            </a:r>
            <a:r>
              <a:rPr lang="en-US" b="1" dirty="0"/>
              <a:t>Click</a:t>
            </a:r>
            <a:r>
              <a:rPr lang="en-US" dirty="0"/>
              <a:t> </a:t>
            </a:r>
          </a:p>
          <a:p>
            <a:r>
              <a:rPr lang="en-US" dirty="0"/>
              <a:t>Here is a map where we have found these earthquake buried soils.</a:t>
            </a:r>
          </a:p>
          <a:p>
            <a:endParaRPr lang="en-US" dirty="0"/>
          </a:p>
        </p:txBody>
      </p:sp>
      <p:sp>
        <p:nvSpPr>
          <p:cNvPr id="4" name="Slide Number Placeholder 3"/>
          <p:cNvSpPr>
            <a:spLocks noGrp="1"/>
          </p:cNvSpPr>
          <p:nvPr>
            <p:ph type="sldNum" sz="quarter" idx="5"/>
          </p:nvPr>
        </p:nvSpPr>
        <p:spPr/>
        <p:txBody>
          <a:bodyPr/>
          <a:lstStyle/>
          <a:p>
            <a:fld id="{73AF6FD9-7F0B-42AB-B7AD-85B4FAE45B8B}" type="slidenum">
              <a:rPr lang="en-US" smtClean="0"/>
              <a:t>5</a:t>
            </a:fld>
            <a:endParaRPr lang="en-US"/>
          </a:p>
        </p:txBody>
      </p:sp>
    </p:spTree>
    <p:extLst>
      <p:ext uri="{BB962C8B-B14F-4D97-AF65-F5344CB8AC3E}">
        <p14:creationId xmlns:p14="http://schemas.microsoft.com/office/powerpoint/2010/main" val="2544881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photo from Willapa Bay in coastal Washington. There are barnacles and seaweed growing on these trees. Do barnacles normally grow on trees? NO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trees were alive before the last CSZ earthquake that happened on January 26, 1700. 	</a:t>
            </a:r>
            <a:r>
              <a:rPr lang="en-US" b="1" dirty="0"/>
              <a:t>Click</a:t>
            </a:r>
            <a:r>
              <a:rPr lang="en-US" dirty="0"/>
              <a:t> </a:t>
            </a:r>
          </a:p>
          <a:p>
            <a:r>
              <a:rPr lang="en-US" dirty="0"/>
              <a:t>Here is a photo I took in 2014 at the SSA meeting, a 50-year commemoration of the 1964 Good Friday subduction zone earthquake in Alaska. </a:t>
            </a:r>
          </a:p>
          <a:p>
            <a:r>
              <a:rPr lang="en-US" dirty="0"/>
              <a:t>The tree was unhappy on March 27 as the nice brown soil it is rooted in coseismically subsided below sea level.</a:t>
            </a:r>
          </a:p>
          <a:p>
            <a:r>
              <a:rPr lang="en-US" dirty="0"/>
              <a:t>See how the dark brown soil is overlain by lighter gray tidal mud and the modern surface is now being colonized by plants again.</a:t>
            </a:r>
          </a:p>
          <a:p>
            <a:endParaRPr lang="en-US" dirty="0"/>
          </a:p>
        </p:txBody>
      </p:sp>
      <p:sp>
        <p:nvSpPr>
          <p:cNvPr id="4" name="Slide Number Placeholder 3"/>
          <p:cNvSpPr>
            <a:spLocks noGrp="1"/>
          </p:cNvSpPr>
          <p:nvPr>
            <p:ph type="sldNum" sz="quarter" idx="5"/>
          </p:nvPr>
        </p:nvSpPr>
        <p:spPr/>
        <p:txBody>
          <a:bodyPr/>
          <a:lstStyle/>
          <a:p>
            <a:fld id="{73AF6FD9-7F0B-42AB-B7AD-85B4FAE45B8B}" type="slidenum">
              <a:rPr lang="en-US" smtClean="0"/>
              <a:t>6</a:t>
            </a:fld>
            <a:endParaRPr lang="en-US"/>
          </a:p>
        </p:txBody>
      </p:sp>
    </p:spTree>
    <p:extLst>
      <p:ext uri="{BB962C8B-B14F-4D97-AF65-F5344CB8AC3E}">
        <p14:creationId xmlns:p14="http://schemas.microsoft.com/office/powerpoint/2010/main" val="1723568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image my colleague Satake san took after the 2011 Tōhoku-oki subduction zone earthquake and tsunami in Japan. </a:t>
            </a:r>
          </a:p>
          <a:p>
            <a:r>
              <a:rPr lang="en-US" dirty="0"/>
              <a:t>The areas that are flooded were above high tide before the earthquake but are now below tide due to coseismic subsidence. 	</a:t>
            </a:r>
            <a:r>
              <a:rPr lang="en-US" b="1" dirty="0"/>
              <a:t>Click</a:t>
            </a:r>
            <a:r>
              <a:rPr lang="en-US" dirty="0"/>
              <a:t> </a:t>
            </a:r>
          </a:p>
          <a:p>
            <a:r>
              <a:rPr lang="en-US" dirty="0"/>
              <a:t>I like this as it reminds me of the Humboldt Bay region, how it might look after a CSZ event. However, based on our geodetic data, this is far from being certain.</a:t>
            </a:r>
          </a:p>
        </p:txBody>
      </p:sp>
      <p:sp>
        <p:nvSpPr>
          <p:cNvPr id="4" name="Slide Number Placeholder 3"/>
          <p:cNvSpPr>
            <a:spLocks noGrp="1"/>
          </p:cNvSpPr>
          <p:nvPr>
            <p:ph type="sldNum" sz="quarter" idx="5"/>
          </p:nvPr>
        </p:nvSpPr>
        <p:spPr/>
        <p:txBody>
          <a:bodyPr/>
          <a:lstStyle/>
          <a:p>
            <a:fld id="{73AF6FD9-7F0B-42AB-B7AD-85B4FAE45B8B}" type="slidenum">
              <a:rPr lang="en-US" smtClean="0"/>
              <a:t>7</a:t>
            </a:fld>
            <a:endParaRPr lang="en-US"/>
          </a:p>
        </p:txBody>
      </p:sp>
    </p:spTree>
    <p:extLst>
      <p:ext uri="{BB962C8B-B14F-4D97-AF65-F5344CB8AC3E}">
        <p14:creationId xmlns:p14="http://schemas.microsoft.com/office/powerpoint/2010/main" val="1889091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earthquake generates a tsunami and there is sand along the path of the tsunami, the tsunami may create a tsunami deposit overlying the buried soil.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evidence for CSZ tsunami along the entire coast in this map. Including 	</a:t>
            </a:r>
            <a:r>
              <a:rPr lang="en-US" b="1" dirty="0"/>
              <a:t>Click</a:t>
            </a:r>
            <a:r>
              <a:rPr lang="en-US" dirty="0"/>
              <a:t> </a:t>
            </a:r>
          </a:p>
          <a:p>
            <a:endParaRPr lang="en-US" dirty="0"/>
          </a:p>
        </p:txBody>
      </p:sp>
      <p:sp>
        <p:nvSpPr>
          <p:cNvPr id="4" name="Slide Number Placeholder 3"/>
          <p:cNvSpPr>
            <a:spLocks noGrp="1"/>
          </p:cNvSpPr>
          <p:nvPr>
            <p:ph type="sldNum" sz="quarter" idx="5"/>
          </p:nvPr>
        </p:nvSpPr>
        <p:spPr/>
        <p:txBody>
          <a:bodyPr/>
          <a:lstStyle/>
          <a:p>
            <a:fld id="{73AF6FD9-7F0B-42AB-B7AD-85B4FAE45B8B}" type="slidenum">
              <a:rPr lang="en-US" smtClean="0"/>
              <a:t>8</a:t>
            </a:fld>
            <a:endParaRPr lang="en-US"/>
          </a:p>
        </p:txBody>
      </p:sp>
    </p:spTree>
    <p:extLst>
      <p:ext uri="{BB962C8B-B14F-4D97-AF65-F5344CB8AC3E}">
        <p14:creationId xmlns:p14="http://schemas.microsoft.com/office/powerpoint/2010/main" val="684293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including in Humboldt Bay, where I worked with Rob Witter and Harvey Kelsey to document evidence for coseismic subsidence and prehistoric tsunami along the margin of Humboldt Bay.</a:t>
            </a:r>
          </a:p>
          <a:p>
            <a:r>
              <a:rPr lang="en-US" dirty="0"/>
              <a:t>On the left is a core we collected from along Hookton Slough, a </a:t>
            </a:r>
            <a:r>
              <a:rPr lang="en-US" dirty="0" err="1"/>
              <a:t>trib</a:t>
            </a:r>
            <a:r>
              <a:rPr lang="en-US" dirty="0"/>
              <a:t> to Humboldt Bay. We interpret this to have a once-happy brown marsh soil, overlain by a coarse sand and sandy mud we interpret to be a tsunami deposit, then again overlain by tidal mud. </a:t>
            </a:r>
          </a:p>
          <a:p>
            <a:r>
              <a:rPr lang="en-US" dirty="0"/>
              <a:t>The map on the right shows core locations where we have evidence for coseismic subsidence in green and tsunami deposits in red.</a:t>
            </a:r>
          </a:p>
        </p:txBody>
      </p:sp>
      <p:sp>
        <p:nvSpPr>
          <p:cNvPr id="4" name="Slide Number Placeholder 3"/>
          <p:cNvSpPr>
            <a:spLocks noGrp="1"/>
          </p:cNvSpPr>
          <p:nvPr>
            <p:ph type="sldNum" sz="quarter" idx="5"/>
          </p:nvPr>
        </p:nvSpPr>
        <p:spPr/>
        <p:txBody>
          <a:bodyPr/>
          <a:lstStyle/>
          <a:p>
            <a:fld id="{73AF6FD9-7F0B-42AB-B7AD-85B4FAE45B8B}" type="slidenum">
              <a:rPr lang="en-US" smtClean="0"/>
              <a:t>9</a:t>
            </a:fld>
            <a:endParaRPr lang="en-US"/>
          </a:p>
        </p:txBody>
      </p:sp>
    </p:spTree>
    <p:extLst>
      <p:ext uri="{BB962C8B-B14F-4D97-AF65-F5344CB8AC3E}">
        <p14:creationId xmlns:p14="http://schemas.microsoft.com/office/powerpoint/2010/main" val="2122304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33477-6B39-43EB-A5D2-B42D73808F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B96141-7259-4733-9F93-CD68DB79F5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026CD2-6052-49DD-8537-D578E4AE06DD}"/>
              </a:ext>
            </a:extLst>
          </p:cNvPr>
          <p:cNvSpPr>
            <a:spLocks noGrp="1"/>
          </p:cNvSpPr>
          <p:nvPr>
            <p:ph type="dt" sz="half" idx="10"/>
          </p:nvPr>
        </p:nvSpPr>
        <p:spPr/>
        <p:txBody>
          <a:bodyPr/>
          <a:lstStyle/>
          <a:p>
            <a:fld id="{C5A3C6F4-69CB-4D8C-AB2B-B62DED39C31C}" type="datetimeFigureOut">
              <a:rPr lang="en-US" smtClean="0"/>
              <a:t>9/29/2021</a:t>
            </a:fld>
            <a:endParaRPr lang="en-US"/>
          </a:p>
        </p:txBody>
      </p:sp>
      <p:sp>
        <p:nvSpPr>
          <p:cNvPr id="5" name="Footer Placeholder 4">
            <a:extLst>
              <a:ext uri="{FF2B5EF4-FFF2-40B4-BE49-F238E27FC236}">
                <a16:creationId xmlns:a16="http://schemas.microsoft.com/office/drawing/2014/main" id="{E308EA73-7572-4B3B-95F1-EBFFC3C097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6D3C84-0CCC-4A2A-A044-7CA253C44618}"/>
              </a:ext>
            </a:extLst>
          </p:cNvPr>
          <p:cNvSpPr>
            <a:spLocks noGrp="1"/>
          </p:cNvSpPr>
          <p:nvPr>
            <p:ph type="sldNum" sz="quarter" idx="12"/>
          </p:nvPr>
        </p:nvSpPr>
        <p:spPr/>
        <p:txBody>
          <a:bodyPr/>
          <a:lstStyle/>
          <a:p>
            <a:fld id="{54A72F5C-0186-4B1B-ADD5-140CBA0262D0}" type="slidenum">
              <a:rPr lang="en-US" smtClean="0"/>
              <a:t>‹#›</a:t>
            </a:fld>
            <a:endParaRPr lang="en-US"/>
          </a:p>
        </p:txBody>
      </p:sp>
    </p:spTree>
    <p:extLst>
      <p:ext uri="{BB962C8B-B14F-4D97-AF65-F5344CB8AC3E}">
        <p14:creationId xmlns:p14="http://schemas.microsoft.com/office/powerpoint/2010/main" val="3904106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BBB63-C7BC-4EA7-8700-31E33E0BA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196880-A146-4640-BB0F-545887646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01DDF-D4B0-485C-B908-E49B247D9A7C}"/>
              </a:ext>
            </a:extLst>
          </p:cNvPr>
          <p:cNvSpPr>
            <a:spLocks noGrp="1"/>
          </p:cNvSpPr>
          <p:nvPr>
            <p:ph type="dt" sz="half" idx="10"/>
          </p:nvPr>
        </p:nvSpPr>
        <p:spPr/>
        <p:txBody>
          <a:bodyPr/>
          <a:lstStyle/>
          <a:p>
            <a:fld id="{C5A3C6F4-69CB-4D8C-AB2B-B62DED39C31C}" type="datetimeFigureOut">
              <a:rPr lang="en-US" smtClean="0"/>
              <a:t>9/29/2021</a:t>
            </a:fld>
            <a:endParaRPr lang="en-US"/>
          </a:p>
        </p:txBody>
      </p:sp>
      <p:sp>
        <p:nvSpPr>
          <p:cNvPr id="5" name="Footer Placeholder 4">
            <a:extLst>
              <a:ext uri="{FF2B5EF4-FFF2-40B4-BE49-F238E27FC236}">
                <a16:creationId xmlns:a16="http://schemas.microsoft.com/office/drawing/2014/main" id="{033ABD23-555E-4241-854C-75E5652D34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558FD-A1B3-423E-BC84-D91C503C0624}"/>
              </a:ext>
            </a:extLst>
          </p:cNvPr>
          <p:cNvSpPr>
            <a:spLocks noGrp="1"/>
          </p:cNvSpPr>
          <p:nvPr>
            <p:ph type="sldNum" sz="quarter" idx="12"/>
          </p:nvPr>
        </p:nvSpPr>
        <p:spPr/>
        <p:txBody>
          <a:bodyPr/>
          <a:lstStyle/>
          <a:p>
            <a:fld id="{54A72F5C-0186-4B1B-ADD5-140CBA0262D0}" type="slidenum">
              <a:rPr lang="en-US" smtClean="0"/>
              <a:t>‹#›</a:t>
            </a:fld>
            <a:endParaRPr lang="en-US"/>
          </a:p>
        </p:txBody>
      </p:sp>
    </p:spTree>
    <p:extLst>
      <p:ext uri="{BB962C8B-B14F-4D97-AF65-F5344CB8AC3E}">
        <p14:creationId xmlns:p14="http://schemas.microsoft.com/office/powerpoint/2010/main" val="4047377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D2AB0A-3F5B-4307-8FBA-3EDB10633A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60A741-FAF5-44D1-A962-1B506EC41C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7ADD7-0E44-45BC-8334-779D0C2045DD}"/>
              </a:ext>
            </a:extLst>
          </p:cNvPr>
          <p:cNvSpPr>
            <a:spLocks noGrp="1"/>
          </p:cNvSpPr>
          <p:nvPr>
            <p:ph type="dt" sz="half" idx="10"/>
          </p:nvPr>
        </p:nvSpPr>
        <p:spPr/>
        <p:txBody>
          <a:bodyPr/>
          <a:lstStyle/>
          <a:p>
            <a:fld id="{C5A3C6F4-69CB-4D8C-AB2B-B62DED39C31C}" type="datetimeFigureOut">
              <a:rPr lang="en-US" smtClean="0"/>
              <a:t>9/29/2021</a:t>
            </a:fld>
            <a:endParaRPr lang="en-US"/>
          </a:p>
        </p:txBody>
      </p:sp>
      <p:sp>
        <p:nvSpPr>
          <p:cNvPr id="5" name="Footer Placeholder 4">
            <a:extLst>
              <a:ext uri="{FF2B5EF4-FFF2-40B4-BE49-F238E27FC236}">
                <a16:creationId xmlns:a16="http://schemas.microsoft.com/office/drawing/2014/main" id="{810CCDCE-ECB1-4AED-B933-38BB38EFAC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A68EB-7BF9-4195-9472-F7F4C4534DEC}"/>
              </a:ext>
            </a:extLst>
          </p:cNvPr>
          <p:cNvSpPr>
            <a:spLocks noGrp="1"/>
          </p:cNvSpPr>
          <p:nvPr>
            <p:ph type="sldNum" sz="quarter" idx="12"/>
          </p:nvPr>
        </p:nvSpPr>
        <p:spPr/>
        <p:txBody>
          <a:bodyPr/>
          <a:lstStyle/>
          <a:p>
            <a:fld id="{54A72F5C-0186-4B1B-ADD5-140CBA0262D0}" type="slidenum">
              <a:rPr lang="en-US" smtClean="0"/>
              <a:t>‹#›</a:t>
            </a:fld>
            <a:endParaRPr lang="en-US"/>
          </a:p>
        </p:txBody>
      </p:sp>
    </p:spTree>
    <p:extLst>
      <p:ext uri="{BB962C8B-B14F-4D97-AF65-F5344CB8AC3E}">
        <p14:creationId xmlns:p14="http://schemas.microsoft.com/office/powerpoint/2010/main" val="2479264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585BF-7A20-4C3F-84B7-8208CB69DB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D1D20A-2470-45DC-93F7-68DC9AF436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54993-316C-4D7A-A736-B1E21DFEA54B}"/>
              </a:ext>
            </a:extLst>
          </p:cNvPr>
          <p:cNvSpPr>
            <a:spLocks noGrp="1"/>
          </p:cNvSpPr>
          <p:nvPr>
            <p:ph type="dt" sz="half" idx="10"/>
          </p:nvPr>
        </p:nvSpPr>
        <p:spPr/>
        <p:txBody>
          <a:bodyPr/>
          <a:lstStyle/>
          <a:p>
            <a:fld id="{C5A3C6F4-69CB-4D8C-AB2B-B62DED39C31C}" type="datetimeFigureOut">
              <a:rPr lang="en-US" smtClean="0"/>
              <a:t>9/29/2021</a:t>
            </a:fld>
            <a:endParaRPr lang="en-US"/>
          </a:p>
        </p:txBody>
      </p:sp>
      <p:sp>
        <p:nvSpPr>
          <p:cNvPr id="5" name="Footer Placeholder 4">
            <a:extLst>
              <a:ext uri="{FF2B5EF4-FFF2-40B4-BE49-F238E27FC236}">
                <a16:creationId xmlns:a16="http://schemas.microsoft.com/office/drawing/2014/main" id="{D0FFA1CE-5A87-4D45-9FF3-22BAE3338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1885F-C9BB-4660-BCAE-83FC9E9DB181}"/>
              </a:ext>
            </a:extLst>
          </p:cNvPr>
          <p:cNvSpPr>
            <a:spLocks noGrp="1"/>
          </p:cNvSpPr>
          <p:nvPr>
            <p:ph type="sldNum" sz="quarter" idx="12"/>
          </p:nvPr>
        </p:nvSpPr>
        <p:spPr/>
        <p:txBody>
          <a:bodyPr/>
          <a:lstStyle/>
          <a:p>
            <a:fld id="{54A72F5C-0186-4B1B-ADD5-140CBA0262D0}" type="slidenum">
              <a:rPr lang="en-US" smtClean="0"/>
              <a:t>‹#›</a:t>
            </a:fld>
            <a:endParaRPr lang="en-US"/>
          </a:p>
        </p:txBody>
      </p:sp>
    </p:spTree>
    <p:extLst>
      <p:ext uri="{BB962C8B-B14F-4D97-AF65-F5344CB8AC3E}">
        <p14:creationId xmlns:p14="http://schemas.microsoft.com/office/powerpoint/2010/main" val="4113811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D442-5F06-4999-8A4D-053680903C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41A83D-0C79-4CB2-98EC-D9A835C73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2933BF-9740-42EE-AC1F-2D02DF2546C1}"/>
              </a:ext>
            </a:extLst>
          </p:cNvPr>
          <p:cNvSpPr>
            <a:spLocks noGrp="1"/>
          </p:cNvSpPr>
          <p:nvPr>
            <p:ph type="dt" sz="half" idx="10"/>
          </p:nvPr>
        </p:nvSpPr>
        <p:spPr/>
        <p:txBody>
          <a:bodyPr/>
          <a:lstStyle/>
          <a:p>
            <a:fld id="{C5A3C6F4-69CB-4D8C-AB2B-B62DED39C31C}" type="datetimeFigureOut">
              <a:rPr lang="en-US" smtClean="0"/>
              <a:t>9/29/2021</a:t>
            </a:fld>
            <a:endParaRPr lang="en-US"/>
          </a:p>
        </p:txBody>
      </p:sp>
      <p:sp>
        <p:nvSpPr>
          <p:cNvPr id="5" name="Footer Placeholder 4">
            <a:extLst>
              <a:ext uri="{FF2B5EF4-FFF2-40B4-BE49-F238E27FC236}">
                <a16:creationId xmlns:a16="http://schemas.microsoft.com/office/drawing/2014/main" id="{D48B9CC8-D690-443F-B808-6763C116B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ED79D-170D-485C-8C3B-658101FD01F9}"/>
              </a:ext>
            </a:extLst>
          </p:cNvPr>
          <p:cNvSpPr>
            <a:spLocks noGrp="1"/>
          </p:cNvSpPr>
          <p:nvPr>
            <p:ph type="sldNum" sz="quarter" idx="12"/>
          </p:nvPr>
        </p:nvSpPr>
        <p:spPr/>
        <p:txBody>
          <a:bodyPr/>
          <a:lstStyle/>
          <a:p>
            <a:fld id="{54A72F5C-0186-4B1B-ADD5-140CBA0262D0}" type="slidenum">
              <a:rPr lang="en-US" smtClean="0"/>
              <a:t>‹#›</a:t>
            </a:fld>
            <a:endParaRPr lang="en-US"/>
          </a:p>
        </p:txBody>
      </p:sp>
    </p:spTree>
    <p:extLst>
      <p:ext uri="{BB962C8B-B14F-4D97-AF65-F5344CB8AC3E}">
        <p14:creationId xmlns:p14="http://schemas.microsoft.com/office/powerpoint/2010/main" val="3415659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424C6-AEC9-4143-AB52-D214DE37B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9EF493-B296-44FC-8796-8492B70FB6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E72646-0132-4FC5-B630-FECE922D90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2ED07F-10AC-419B-9064-EEBFA0A8B92E}"/>
              </a:ext>
            </a:extLst>
          </p:cNvPr>
          <p:cNvSpPr>
            <a:spLocks noGrp="1"/>
          </p:cNvSpPr>
          <p:nvPr>
            <p:ph type="dt" sz="half" idx="10"/>
          </p:nvPr>
        </p:nvSpPr>
        <p:spPr/>
        <p:txBody>
          <a:bodyPr/>
          <a:lstStyle/>
          <a:p>
            <a:fld id="{C5A3C6F4-69CB-4D8C-AB2B-B62DED39C31C}" type="datetimeFigureOut">
              <a:rPr lang="en-US" smtClean="0"/>
              <a:t>9/29/2021</a:t>
            </a:fld>
            <a:endParaRPr lang="en-US"/>
          </a:p>
        </p:txBody>
      </p:sp>
      <p:sp>
        <p:nvSpPr>
          <p:cNvPr id="6" name="Footer Placeholder 5">
            <a:extLst>
              <a:ext uri="{FF2B5EF4-FFF2-40B4-BE49-F238E27FC236}">
                <a16:creationId xmlns:a16="http://schemas.microsoft.com/office/drawing/2014/main" id="{9D3D6EEC-D797-4019-B9D9-ABD76262C3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AE22CD-4720-4C43-8941-5A7C09BF181D}"/>
              </a:ext>
            </a:extLst>
          </p:cNvPr>
          <p:cNvSpPr>
            <a:spLocks noGrp="1"/>
          </p:cNvSpPr>
          <p:nvPr>
            <p:ph type="sldNum" sz="quarter" idx="12"/>
          </p:nvPr>
        </p:nvSpPr>
        <p:spPr/>
        <p:txBody>
          <a:bodyPr/>
          <a:lstStyle/>
          <a:p>
            <a:fld id="{54A72F5C-0186-4B1B-ADD5-140CBA0262D0}" type="slidenum">
              <a:rPr lang="en-US" smtClean="0"/>
              <a:t>‹#›</a:t>
            </a:fld>
            <a:endParaRPr lang="en-US"/>
          </a:p>
        </p:txBody>
      </p:sp>
    </p:spTree>
    <p:extLst>
      <p:ext uri="{BB962C8B-B14F-4D97-AF65-F5344CB8AC3E}">
        <p14:creationId xmlns:p14="http://schemas.microsoft.com/office/powerpoint/2010/main" val="3411408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94507-9AF7-4BC9-B543-C803EFB293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6BE454-D2FD-4D3F-B279-66787698AB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0AE6D5-4505-4A08-87C2-AB223D6579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33DC9D-7F95-431B-AEF5-BCA9C0961F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4CAA51-DA1F-46D7-A833-77EB611615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C60BC1-88E0-49D1-A261-6B195B614BBB}"/>
              </a:ext>
            </a:extLst>
          </p:cNvPr>
          <p:cNvSpPr>
            <a:spLocks noGrp="1"/>
          </p:cNvSpPr>
          <p:nvPr>
            <p:ph type="dt" sz="half" idx="10"/>
          </p:nvPr>
        </p:nvSpPr>
        <p:spPr/>
        <p:txBody>
          <a:bodyPr/>
          <a:lstStyle/>
          <a:p>
            <a:fld id="{C5A3C6F4-69CB-4D8C-AB2B-B62DED39C31C}" type="datetimeFigureOut">
              <a:rPr lang="en-US" smtClean="0"/>
              <a:t>9/29/2021</a:t>
            </a:fld>
            <a:endParaRPr lang="en-US"/>
          </a:p>
        </p:txBody>
      </p:sp>
      <p:sp>
        <p:nvSpPr>
          <p:cNvPr id="8" name="Footer Placeholder 7">
            <a:extLst>
              <a:ext uri="{FF2B5EF4-FFF2-40B4-BE49-F238E27FC236}">
                <a16:creationId xmlns:a16="http://schemas.microsoft.com/office/drawing/2014/main" id="{55F8FA01-2ADF-4E5C-9AFC-800A585C8E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3F829F-9029-473B-943E-E9A8AABFF541}"/>
              </a:ext>
            </a:extLst>
          </p:cNvPr>
          <p:cNvSpPr>
            <a:spLocks noGrp="1"/>
          </p:cNvSpPr>
          <p:nvPr>
            <p:ph type="sldNum" sz="quarter" idx="12"/>
          </p:nvPr>
        </p:nvSpPr>
        <p:spPr/>
        <p:txBody>
          <a:bodyPr/>
          <a:lstStyle/>
          <a:p>
            <a:fld id="{54A72F5C-0186-4B1B-ADD5-140CBA0262D0}" type="slidenum">
              <a:rPr lang="en-US" smtClean="0"/>
              <a:t>‹#›</a:t>
            </a:fld>
            <a:endParaRPr lang="en-US"/>
          </a:p>
        </p:txBody>
      </p:sp>
    </p:spTree>
    <p:extLst>
      <p:ext uri="{BB962C8B-B14F-4D97-AF65-F5344CB8AC3E}">
        <p14:creationId xmlns:p14="http://schemas.microsoft.com/office/powerpoint/2010/main" val="926914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9987-D1E2-46BF-B206-19643D137D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C17D4C-47D7-4DCA-BB9F-C8FD28CB1E6D}"/>
              </a:ext>
            </a:extLst>
          </p:cNvPr>
          <p:cNvSpPr>
            <a:spLocks noGrp="1"/>
          </p:cNvSpPr>
          <p:nvPr>
            <p:ph type="dt" sz="half" idx="10"/>
          </p:nvPr>
        </p:nvSpPr>
        <p:spPr/>
        <p:txBody>
          <a:bodyPr/>
          <a:lstStyle/>
          <a:p>
            <a:fld id="{C5A3C6F4-69CB-4D8C-AB2B-B62DED39C31C}" type="datetimeFigureOut">
              <a:rPr lang="en-US" smtClean="0"/>
              <a:t>9/29/2021</a:t>
            </a:fld>
            <a:endParaRPr lang="en-US"/>
          </a:p>
        </p:txBody>
      </p:sp>
      <p:sp>
        <p:nvSpPr>
          <p:cNvPr id="4" name="Footer Placeholder 3">
            <a:extLst>
              <a:ext uri="{FF2B5EF4-FFF2-40B4-BE49-F238E27FC236}">
                <a16:creationId xmlns:a16="http://schemas.microsoft.com/office/drawing/2014/main" id="{A23DBC60-13C5-4767-B137-CE03552F6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7AD334-F0B9-485C-B4F9-6AD0C93F58B9}"/>
              </a:ext>
            </a:extLst>
          </p:cNvPr>
          <p:cNvSpPr>
            <a:spLocks noGrp="1"/>
          </p:cNvSpPr>
          <p:nvPr>
            <p:ph type="sldNum" sz="quarter" idx="12"/>
          </p:nvPr>
        </p:nvSpPr>
        <p:spPr/>
        <p:txBody>
          <a:bodyPr/>
          <a:lstStyle/>
          <a:p>
            <a:fld id="{54A72F5C-0186-4B1B-ADD5-140CBA0262D0}" type="slidenum">
              <a:rPr lang="en-US" smtClean="0"/>
              <a:t>‹#›</a:t>
            </a:fld>
            <a:endParaRPr lang="en-US"/>
          </a:p>
        </p:txBody>
      </p:sp>
    </p:spTree>
    <p:extLst>
      <p:ext uri="{BB962C8B-B14F-4D97-AF65-F5344CB8AC3E}">
        <p14:creationId xmlns:p14="http://schemas.microsoft.com/office/powerpoint/2010/main" val="4052532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838DC7-7A2C-4FEC-A66B-0AF26B772441}"/>
              </a:ext>
            </a:extLst>
          </p:cNvPr>
          <p:cNvSpPr>
            <a:spLocks noGrp="1"/>
          </p:cNvSpPr>
          <p:nvPr>
            <p:ph type="dt" sz="half" idx="10"/>
          </p:nvPr>
        </p:nvSpPr>
        <p:spPr/>
        <p:txBody>
          <a:bodyPr/>
          <a:lstStyle/>
          <a:p>
            <a:fld id="{C5A3C6F4-69CB-4D8C-AB2B-B62DED39C31C}" type="datetimeFigureOut">
              <a:rPr lang="en-US" smtClean="0"/>
              <a:t>9/29/2021</a:t>
            </a:fld>
            <a:endParaRPr lang="en-US"/>
          </a:p>
        </p:txBody>
      </p:sp>
      <p:sp>
        <p:nvSpPr>
          <p:cNvPr id="3" name="Footer Placeholder 2">
            <a:extLst>
              <a:ext uri="{FF2B5EF4-FFF2-40B4-BE49-F238E27FC236}">
                <a16:creationId xmlns:a16="http://schemas.microsoft.com/office/drawing/2014/main" id="{D5B2A70C-88A8-4607-BC06-F182F46E7D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7F1BA3-1138-4013-AEA0-A0F3298A4542}"/>
              </a:ext>
            </a:extLst>
          </p:cNvPr>
          <p:cNvSpPr>
            <a:spLocks noGrp="1"/>
          </p:cNvSpPr>
          <p:nvPr>
            <p:ph type="sldNum" sz="quarter" idx="12"/>
          </p:nvPr>
        </p:nvSpPr>
        <p:spPr/>
        <p:txBody>
          <a:bodyPr/>
          <a:lstStyle/>
          <a:p>
            <a:fld id="{54A72F5C-0186-4B1B-ADD5-140CBA0262D0}" type="slidenum">
              <a:rPr lang="en-US" smtClean="0"/>
              <a:t>‹#›</a:t>
            </a:fld>
            <a:endParaRPr lang="en-US"/>
          </a:p>
        </p:txBody>
      </p:sp>
    </p:spTree>
    <p:extLst>
      <p:ext uri="{BB962C8B-B14F-4D97-AF65-F5344CB8AC3E}">
        <p14:creationId xmlns:p14="http://schemas.microsoft.com/office/powerpoint/2010/main" val="867526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A1417-86EC-4D53-A48A-21C93A42D1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C8329F-945A-4ADF-8E0A-F4D2391925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8FE06-4974-4787-AAF7-B99C825B97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9799C1-1AF8-4252-A5F6-DD161FE46ED7}"/>
              </a:ext>
            </a:extLst>
          </p:cNvPr>
          <p:cNvSpPr>
            <a:spLocks noGrp="1"/>
          </p:cNvSpPr>
          <p:nvPr>
            <p:ph type="dt" sz="half" idx="10"/>
          </p:nvPr>
        </p:nvSpPr>
        <p:spPr/>
        <p:txBody>
          <a:bodyPr/>
          <a:lstStyle/>
          <a:p>
            <a:fld id="{C5A3C6F4-69CB-4D8C-AB2B-B62DED39C31C}" type="datetimeFigureOut">
              <a:rPr lang="en-US" smtClean="0"/>
              <a:t>9/29/2021</a:t>
            </a:fld>
            <a:endParaRPr lang="en-US"/>
          </a:p>
        </p:txBody>
      </p:sp>
      <p:sp>
        <p:nvSpPr>
          <p:cNvPr id="6" name="Footer Placeholder 5">
            <a:extLst>
              <a:ext uri="{FF2B5EF4-FFF2-40B4-BE49-F238E27FC236}">
                <a16:creationId xmlns:a16="http://schemas.microsoft.com/office/drawing/2014/main" id="{CA92035D-D838-49DB-8EA8-49902B13DD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1F8474-6EE0-46CE-9C32-D5C0819EBAF6}"/>
              </a:ext>
            </a:extLst>
          </p:cNvPr>
          <p:cNvSpPr>
            <a:spLocks noGrp="1"/>
          </p:cNvSpPr>
          <p:nvPr>
            <p:ph type="sldNum" sz="quarter" idx="12"/>
          </p:nvPr>
        </p:nvSpPr>
        <p:spPr/>
        <p:txBody>
          <a:bodyPr/>
          <a:lstStyle/>
          <a:p>
            <a:fld id="{54A72F5C-0186-4B1B-ADD5-140CBA0262D0}" type="slidenum">
              <a:rPr lang="en-US" smtClean="0"/>
              <a:t>‹#›</a:t>
            </a:fld>
            <a:endParaRPr lang="en-US"/>
          </a:p>
        </p:txBody>
      </p:sp>
    </p:spTree>
    <p:extLst>
      <p:ext uri="{BB962C8B-B14F-4D97-AF65-F5344CB8AC3E}">
        <p14:creationId xmlns:p14="http://schemas.microsoft.com/office/powerpoint/2010/main" val="1072604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1A61-8B0D-4C95-833A-C067F81A1A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198873-39BB-40F6-9054-C314FFEF95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AFA1A7-1949-419A-9084-EFD06100D6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10770C-6B2A-4F90-BDF5-2C5B72FA5235}"/>
              </a:ext>
            </a:extLst>
          </p:cNvPr>
          <p:cNvSpPr>
            <a:spLocks noGrp="1"/>
          </p:cNvSpPr>
          <p:nvPr>
            <p:ph type="dt" sz="half" idx="10"/>
          </p:nvPr>
        </p:nvSpPr>
        <p:spPr/>
        <p:txBody>
          <a:bodyPr/>
          <a:lstStyle/>
          <a:p>
            <a:fld id="{C5A3C6F4-69CB-4D8C-AB2B-B62DED39C31C}" type="datetimeFigureOut">
              <a:rPr lang="en-US" smtClean="0"/>
              <a:t>9/29/2021</a:t>
            </a:fld>
            <a:endParaRPr lang="en-US"/>
          </a:p>
        </p:txBody>
      </p:sp>
      <p:sp>
        <p:nvSpPr>
          <p:cNvPr id="6" name="Footer Placeholder 5">
            <a:extLst>
              <a:ext uri="{FF2B5EF4-FFF2-40B4-BE49-F238E27FC236}">
                <a16:creationId xmlns:a16="http://schemas.microsoft.com/office/drawing/2014/main" id="{F4252F11-52E3-4E28-90EC-BC6D030759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885E52-5A24-4CB1-9E2F-1C2C3629905C}"/>
              </a:ext>
            </a:extLst>
          </p:cNvPr>
          <p:cNvSpPr>
            <a:spLocks noGrp="1"/>
          </p:cNvSpPr>
          <p:nvPr>
            <p:ph type="sldNum" sz="quarter" idx="12"/>
          </p:nvPr>
        </p:nvSpPr>
        <p:spPr/>
        <p:txBody>
          <a:bodyPr/>
          <a:lstStyle/>
          <a:p>
            <a:fld id="{54A72F5C-0186-4B1B-ADD5-140CBA0262D0}" type="slidenum">
              <a:rPr lang="en-US" smtClean="0"/>
              <a:t>‹#›</a:t>
            </a:fld>
            <a:endParaRPr lang="en-US"/>
          </a:p>
        </p:txBody>
      </p:sp>
    </p:spTree>
    <p:extLst>
      <p:ext uri="{BB962C8B-B14F-4D97-AF65-F5344CB8AC3E}">
        <p14:creationId xmlns:p14="http://schemas.microsoft.com/office/powerpoint/2010/main" val="2813871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1CEB37-0EED-46D5-AE1C-96F7A9EF45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C0379B-ACF9-407B-985B-7DC6CAB5CC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23726A-9F13-40F0-B33E-4F3D9731CE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A3C6F4-69CB-4D8C-AB2B-B62DED39C31C}" type="datetimeFigureOut">
              <a:rPr lang="en-US" smtClean="0"/>
              <a:t>9/29/2021</a:t>
            </a:fld>
            <a:endParaRPr lang="en-US"/>
          </a:p>
        </p:txBody>
      </p:sp>
      <p:sp>
        <p:nvSpPr>
          <p:cNvPr id="5" name="Footer Placeholder 4">
            <a:extLst>
              <a:ext uri="{FF2B5EF4-FFF2-40B4-BE49-F238E27FC236}">
                <a16:creationId xmlns:a16="http://schemas.microsoft.com/office/drawing/2014/main" id="{D43ED4D3-332A-4820-9D7D-9F9A6402D0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9944D4-9A21-452B-B48B-D41C017129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A72F5C-0186-4B1B-ADD5-140CBA0262D0}" type="slidenum">
              <a:rPr lang="en-US" smtClean="0"/>
              <a:t>‹#›</a:t>
            </a:fld>
            <a:endParaRPr lang="en-US"/>
          </a:p>
        </p:txBody>
      </p:sp>
    </p:spTree>
    <p:extLst>
      <p:ext uri="{BB962C8B-B14F-4D97-AF65-F5344CB8AC3E}">
        <p14:creationId xmlns:p14="http://schemas.microsoft.com/office/powerpoint/2010/main" val="489013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6.jp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6F8253-734A-4D75-A45A-68A5A2ACFFE2}"/>
              </a:ext>
            </a:extLst>
          </p:cNvPr>
          <p:cNvSpPr txBox="1"/>
          <p:nvPr/>
        </p:nvSpPr>
        <p:spPr>
          <a:xfrm>
            <a:off x="0" y="6630444"/>
            <a:ext cx="1031051" cy="253916"/>
          </a:xfrm>
          <a:prstGeom prst="rect">
            <a:avLst/>
          </a:prstGeom>
          <a:noFill/>
        </p:spPr>
        <p:txBody>
          <a:bodyPr wrap="none" rtlCol="0">
            <a:spAutoFit/>
          </a:bodyPr>
          <a:lstStyle/>
          <a:p>
            <a:r>
              <a:rPr lang="en-US" sz="1050" b="1" dirty="0">
                <a:solidFill>
                  <a:schemeClr val="bg1"/>
                </a:solidFill>
                <a:effectLst>
                  <a:outerShdw blurRad="38100" dist="38100" dir="2700000" algn="tl">
                    <a:srgbClr val="000000">
                      <a:alpha val="43137"/>
                    </a:srgbClr>
                  </a:outerShdw>
                </a:effectLst>
              </a:rPr>
              <a:t>tsunami.ca.gov</a:t>
            </a:r>
          </a:p>
        </p:txBody>
      </p:sp>
      <p:pic>
        <p:nvPicPr>
          <p:cNvPr id="37" name="Picture 36" descr="A close up of a logo&#10;&#10;Description automatically generated">
            <a:extLst>
              <a:ext uri="{FF2B5EF4-FFF2-40B4-BE49-F238E27FC236}">
                <a16:creationId xmlns:a16="http://schemas.microsoft.com/office/drawing/2014/main" id="{FF6A9150-A6D8-4970-9B98-0649ADA7775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586" y="192642"/>
            <a:ext cx="5035083" cy="1798244"/>
          </a:xfrm>
          <a:prstGeom prst="rect">
            <a:avLst/>
          </a:prstGeom>
        </p:spPr>
      </p:pic>
      <p:pic>
        <p:nvPicPr>
          <p:cNvPr id="1026" name="Picture 2" descr="Scared Season 4 GIF by The Simpsons - Find &amp; Share on GIPHY">
            <a:extLst>
              <a:ext uri="{FF2B5EF4-FFF2-40B4-BE49-F238E27FC236}">
                <a16:creationId xmlns:a16="http://schemas.microsoft.com/office/drawing/2014/main" id="{99E70870-85F6-4A35-B2F8-9D79388EC5B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67442" y="97392"/>
            <a:ext cx="4177972" cy="31508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ABB7898-8047-4EF1-A3B1-C39AC98A1577}"/>
              </a:ext>
            </a:extLst>
          </p:cNvPr>
          <p:cNvSpPr/>
          <p:nvPr/>
        </p:nvSpPr>
        <p:spPr>
          <a:xfrm>
            <a:off x="6606331" y="4322120"/>
            <a:ext cx="5439084" cy="2308324"/>
          </a:xfrm>
          <a:prstGeom prst="rect">
            <a:avLst/>
          </a:prstGeom>
        </p:spPr>
        <p:txBody>
          <a:bodyPr wrap="square">
            <a:spAutoFit/>
          </a:bodyPr>
          <a:lstStyle/>
          <a:p>
            <a:r>
              <a:rPr lang="en-US" sz="2400" b="1" dirty="0">
                <a:solidFill>
                  <a:srgbClr val="FFC000"/>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Jason “Jay” R. Patton Ph.D. PG 9758</a:t>
            </a:r>
          </a:p>
          <a:p>
            <a:r>
              <a:rPr lang="en-US" sz="2000" dirty="0">
                <a:solidFill>
                  <a:schemeClr val="bg1">
                    <a:lumMod val="75000"/>
                  </a:schemeClr>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Engineering Geologist</a:t>
            </a:r>
            <a:br>
              <a:rPr lang="en-US" sz="2000" dirty="0">
                <a:solidFill>
                  <a:schemeClr val="bg1">
                    <a:lumMod val="75000"/>
                  </a:schemeClr>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br>
            <a:r>
              <a:rPr lang="en-US" sz="2000" dirty="0">
                <a:solidFill>
                  <a:schemeClr val="bg1">
                    <a:lumMod val="75000"/>
                  </a:schemeClr>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Tsunami Unit/CGS Seismic Hazards Program</a:t>
            </a:r>
          </a:p>
          <a:p>
            <a:r>
              <a:rPr lang="en-US" sz="2000" dirty="0">
                <a:solidFill>
                  <a:schemeClr val="bg1">
                    <a:lumMod val="75000"/>
                  </a:schemeClr>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Jason.Patton@conservation.ca.gov </a:t>
            </a:r>
          </a:p>
          <a:p>
            <a:r>
              <a:rPr lang="en-US" sz="2000" dirty="0">
                <a:solidFill>
                  <a:schemeClr val="bg1">
                    <a:lumMod val="75000"/>
                  </a:schemeClr>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also, Adjunct Faculty, HSU Dept. of Geology </a:t>
            </a:r>
          </a:p>
          <a:p>
            <a:r>
              <a:rPr lang="en-US" sz="2000" b="1" dirty="0">
                <a:solidFill>
                  <a:schemeClr val="bg1">
                    <a:lumMod val="85000"/>
                  </a:schemeClr>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There is a large team of geologists who have contributed to the content in this presentation!</a:t>
            </a:r>
          </a:p>
        </p:txBody>
      </p:sp>
      <p:pic>
        <p:nvPicPr>
          <p:cNvPr id="8" name="Picture 2" descr="Turbidity Currents GIF | Gfycat">
            <a:extLst>
              <a:ext uri="{FF2B5EF4-FFF2-40B4-BE49-F238E27FC236}">
                <a16:creationId xmlns:a16="http://schemas.microsoft.com/office/drawing/2014/main" id="{B45CBCC8-DD00-458A-BEB3-5FA5C5BAB853}"/>
              </a:ext>
            </a:extLst>
          </p:cNvPr>
          <p:cNvPicPr>
            <a:picLocks noChangeAspect="1" noChangeArrowheads="1" noCrop="1"/>
          </p:cNvPicPr>
          <p:nvPr/>
        </p:nvPicPr>
        <p:blipFill>
          <a:blip r:embed="rId5">
            <a:alphaModFix amt="79000"/>
            <a:extLst>
              <a:ext uri="{28A0092B-C50C-407E-A947-70E740481C1C}">
                <a14:useLocalDpi xmlns:a14="http://schemas.microsoft.com/office/drawing/2010/main" val="0"/>
              </a:ext>
            </a:extLst>
          </a:blip>
          <a:srcRect/>
          <a:stretch>
            <a:fillRect/>
          </a:stretch>
        </p:blipFill>
        <p:spPr bwMode="auto">
          <a:xfrm>
            <a:off x="277861" y="3561080"/>
            <a:ext cx="6096000" cy="2936024"/>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4DD318AB-9B2B-478E-9106-8ECCC95111A7}"/>
              </a:ext>
            </a:extLst>
          </p:cNvPr>
          <p:cNvSpPr/>
          <p:nvPr/>
        </p:nvSpPr>
        <p:spPr>
          <a:xfrm>
            <a:off x="146586" y="1859340"/>
            <a:ext cx="7666555" cy="1569660"/>
          </a:xfrm>
          <a:prstGeom prst="rect">
            <a:avLst/>
          </a:prstGeom>
        </p:spPr>
        <p:txBody>
          <a:bodyPr wrap="square">
            <a:spAutoFit/>
          </a:bodyPr>
          <a:lstStyle/>
          <a:p>
            <a:pPr indent="-457200"/>
            <a:r>
              <a:rPr lang="en-US" sz="3200" b="1" dirty="0">
                <a:solidFill>
                  <a:srgbClr val="FFC000"/>
                </a:solidFill>
                <a:effectLst>
                  <a:outerShdw blurRad="38100" dist="38100" dir="2700000" algn="tl">
                    <a:srgbClr val="000000">
                      <a:alpha val="43137"/>
                    </a:srgbClr>
                  </a:outerShdw>
                </a:effectLst>
              </a:rPr>
              <a:t>Surf and Turf: </a:t>
            </a:r>
          </a:p>
          <a:p>
            <a:pPr indent="-457200"/>
            <a:r>
              <a:rPr lang="en-US" sz="3200" b="1" dirty="0">
                <a:solidFill>
                  <a:schemeClr val="accent4">
                    <a:lumMod val="20000"/>
                    <a:lumOff val="80000"/>
                  </a:schemeClr>
                </a:solidFill>
                <a:effectLst>
                  <a:outerShdw blurRad="38100" dist="38100" dir="2700000" algn="tl">
                    <a:srgbClr val="000000">
                      <a:alpha val="43137"/>
                    </a:srgbClr>
                  </a:outerShdw>
                </a:effectLst>
              </a:rPr>
              <a:t>How Active Tectonic Processes Contribute to  Sea-Level Rise in Coastal Northern California</a:t>
            </a:r>
          </a:p>
        </p:txBody>
      </p:sp>
    </p:spTree>
    <p:extLst>
      <p:ext uri="{BB962C8B-B14F-4D97-AF65-F5344CB8AC3E}">
        <p14:creationId xmlns:p14="http://schemas.microsoft.com/office/powerpoint/2010/main" val="2423316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2173"/>
          <a:stretch/>
        </p:blipFill>
        <p:spPr bwMode="auto">
          <a:xfrm>
            <a:off x="0" y="1"/>
            <a:ext cx="5674360" cy="452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838000" y="318373"/>
            <a:ext cx="3733800" cy="461665"/>
          </a:xfrm>
          <a:prstGeom prst="rect">
            <a:avLst/>
          </a:prstGeom>
          <a:noFill/>
        </p:spPr>
        <p:txBody>
          <a:bodyPr>
            <a:spAutoFit/>
          </a:bodyPr>
          <a:lstStyle/>
          <a:p>
            <a:pPr>
              <a:defRPr/>
            </a:pPr>
            <a:r>
              <a:rPr lang="en-US" sz="2400" b="1" dirty="0">
                <a:solidFill>
                  <a:schemeClr val="bg1"/>
                </a:solidFill>
                <a:effectLst>
                  <a:outerShdw blurRad="38100" dist="38100" dir="2700000" algn="tl">
                    <a:srgbClr val="000000">
                      <a:alpha val="43137"/>
                    </a:srgbClr>
                  </a:outerShdw>
                </a:effectLst>
              </a:rPr>
              <a:t>Atwater et al., 2005</a:t>
            </a:r>
          </a:p>
        </p:txBody>
      </p:sp>
      <p:sp>
        <p:nvSpPr>
          <p:cNvPr id="5" name="TextBox 4"/>
          <p:cNvSpPr txBox="1"/>
          <p:nvPr/>
        </p:nvSpPr>
        <p:spPr>
          <a:xfrm>
            <a:off x="6353758" y="1010169"/>
            <a:ext cx="5560228" cy="1446550"/>
          </a:xfrm>
          <a:prstGeom prst="rect">
            <a:avLst/>
          </a:prstGeom>
          <a:noFill/>
        </p:spPr>
        <p:txBody>
          <a:bodyPr wrap="square">
            <a:spAutoFit/>
          </a:bodyPr>
          <a:lstStyle/>
          <a:p>
            <a:pPr>
              <a:defRPr/>
            </a:pPr>
            <a:r>
              <a:rPr lang="en-US" sz="4400" b="1" dirty="0">
                <a:solidFill>
                  <a:schemeClr val="bg1"/>
                </a:solidFill>
                <a:effectLst>
                  <a:outerShdw blurRad="38100" dist="38100" dir="2700000" algn="tl">
                    <a:srgbClr val="000000">
                      <a:alpha val="43137"/>
                    </a:srgbClr>
                  </a:outerShdw>
                </a:effectLst>
              </a:rPr>
              <a:t>Compilation of</a:t>
            </a:r>
          </a:p>
          <a:p>
            <a:pPr>
              <a:defRPr/>
            </a:pPr>
            <a:r>
              <a:rPr lang="en-US" sz="4400" b="1" dirty="0">
                <a:solidFill>
                  <a:schemeClr val="bg1"/>
                </a:solidFill>
                <a:effectLst>
                  <a:outerShdw blurRad="38100" dist="38100" dir="2700000" algn="tl">
                    <a:srgbClr val="000000">
                      <a:alpha val="43137"/>
                    </a:srgbClr>
                  </a:outerShdw>
                </a:effectLst>
              </a:rPr>
              <a:t>earthquake evidence</a:t>
            </a:r>
          </a:p>
        </p:txBody>
      </p:sp>
      <p:sp>
        <p:nvSpPr>
          <p:cNvPr id="6" name="TextBox 5"/>
          <p:cNvSpPr txBox="1"/>
          <p:nvPr/>
        </p:nvSpPr>
        <p:spPr>
          <a:xfrm>
            <a:off x="7392571" y="5276687"/>
            <a:ext cx="4667884" cy="954107"/>
          </a:xfrm>
          <a:prstGeom prst="rect">
            <a:avLst/>
          </a:prstGeom>
          <a:noFill/>
        </p:spPr>
        <p:txBody>
          <a:bodyPr wrap="square">
            <a:spAutoFit/>
          </a:bodyPr>
          <a:lstStyle/>
          <a:p>
            <a:pPr>
              <a:defRPr/>
            </a:pPr>
            <a:r>
              <a:rPr lang="en-US" sz="2800" b="1" dirty="0">
                <a:solidFill>
                  <a:srgbClr val="FFC000"/>
                </a:solidFill>
                <a:effectLst>
                  <a:outerShdw blurRad="38100" dist="38100" dir="2700000" algn="tl">
                    <a:srgbClr val="000000">
                      <a:alpha val="43137"/>
                    </a:srgbClr>
                  </a:outerShdw>
                </a:effectLst>
              </a:rPr>
              <a:t>The Orphan Tsunami:</a:t>
            </a:r>
          </a:p>
          <a:p>
            <a:pPr>
              <a:defRPr/>
            </a:pPr>
            <a:r>
              <a:rPr lang="en-US" sz="2800" b="1" dirty="0">
                <a:solidFill>
                  <a:srgbClr val="FFC000"/>
                </a:solidFill>
                <a:effectLst>
                  <a:outerShdw blurRad="38100" dist="38100" dir="2700000" algn="tl">
                    <a:srgbClr val="000000">
                      <a:alpha val="43137"/>
                    </a:srgbClr>
                  </a:outerShdw>
                </a:effectLst>
              </a:rPr>
              <a:t>USGS Professional Paper 1707</a:t>
            </a:r>
          </a:p>
        </p:txBody>
      </p:sp>
      <p:sp>
        <p:nvSpPr>
          <p:cNvPr id="2" name="TextBox 1">
            <a:extLst>
              <a:ext uri="{FF2B5EF4-FFF2-40B4-BE49-F238E27FC236}">
                <a16:creationId xmlns:a16="http://schemas.microsoft.com/office/drawing/2014/main" id="{1B5DF461-6CA6-4CA8-B4EF-7D8C63C3D09A}"/>
              </a:ext>
            </a:extLst>
          </p:cNvPr>
          <p:cNvSpPr txBox="1"/>
          <p:nvPr/>
        </p:nvSpPr>
        <p:spPr>
          <a:xfrm>
            <a:off x="6781800" y="2793519"/>
            <a:ext cx="4775735"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bg1"/>
                </a:solidFill>
                <a:effectLst>
                  <a:outerShdw blurRad="38100" dist="38100" dir="2700000" algn="tl">
                    <a:srgbClr val="000000">
                      <a:alpha val="43137"/>
                    </a:srgbClr>
                  </a:outerShdw>
                </a:effectLst>
              </a:rPr>
              <a:t>Geologic evidence for prehistoric Cascadia subduction zone earthquakes exists along the shoreline from California to Canada.</a:t>
            </a:r>
          </a:p>
          <a:p>
            <a:pPr marL="285750" indent="-285750">
              <a:buFont typeface="Arial" panose="020B0604020202020204" pitchFamily="34" charset="0"/>
              <a:buChar char="•"/>
            </a:pPr>
            <a:r>
              <a:rPr lang="en-US" b="1" dirty="0">
                <a:solidFill>
                  <a:schemeClr val="bg1"/>
                </a:solidFill>
                <a:effectLst>
                  <a:outerShdw blurRad="38100" dist="38100" dir="2700000" algn="tl">
                    <a:srgbClr val="000000">
                      <a:alpha val="43137"/>
                    </a:srgbClr>
                  </a:outerShdw>
                </a:effectLst>
              </a:rPr>
              <a:t>Dr. Atwater compiled these data in a free to download paper:</a:t>
            </a:r>
          </a:p>
        </p:txBody>
      </p:sp>
      <p:pic>
        <p:nvPicPr>
          <p:cNvPr id="8" name="Picture 2">
            <a:extLst>
              <a:ext uri="{FF2B5EF4-FFF2-40B4-BE49-F238E27FC236}">
                <a16:creationId xmlns:a16="http://schemas.microsoft.com/office/drawing/2014/main" id="{55A52B2D-B546-4998-9865-04027356E48B}"/>
              </a:ext>
            </a:extLst>
          </p:cNvPr>
          <p:cNvPicPr>
            <a:picLocks noChangeAspect="1" noChangeArrowheads="1"/>
          </p:cNvPicPr>
          <p:nvPr/>
        </p:nvPicPr>
        <p:blipFill rotWithShape="1">
          <a:blip r:embed="rId3">
            <a:alphaModFix amt="57000"/>
            <a:extLst>
              <a:ext uri="{28A0092B-C50C-407E-A947-70E740481C1C}">
                <a14:useLocalDpi xmlns:a14="http://schemas.microsoft.com/office/drawing/2010/main" val="0"/>
              </a:ext>
            </a:extLst>
          </a:blip>
          <a:srcRect t="67827"/>
          <a:stretch/>
        </p:blipFill>
        <p:spPr bwMode="auto">
          <a:xfrm>
            <a:off x="0" y="4521201"/>
            <a:ext cx="5674360" cy="214456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0565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FC6CEE3A-980A-4073-85B7-87F054D26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0334" y="-1"/>
            <a:ext cx="5091666" cy="6682811"/>
          </a:xfrm>
          <a:prstGeom prst="rect">
            <a:avLst/>
          </a:prstGeom>
        </p:spPr>
      </p:pic>
      <p:sp>
        <p:nvSpPr>
          <p:cNvPr id="2" name="TextBox 1">
            <a:extLst>
              <a:ext uri="{FF2B5EF4-FFF2-40B4-BE49-F238E27FC236}">
                <a16:creationId xmlns:a16="http://schemas.microsoft.com/office/drawing/2014/main" id="{2D2ED7F1-64F0-49A6-AB0A-87B3ACA5B63E}"/>
              </a:ext>
            </a:extLst>
          </p:cNvPr>
          <p:cNvSpPr txBox="1"/>
          <p:nvPr/>
        </p:nvSpPr>
        <p:spPr>
          <a:xfrm>
            <a:off x="304800" y="610136"/>
            <a:ext cx="6649720" cy="6247864"/>
          </a:xfrm>
          <a:prstGeom prst="rect">
            <a:avLst/>
          </a:prstGeom>
          <a:noFill/>
        </p:spPr>
        <p:txBody>
          <a:bodyPr wrap="square" rtlCol="0">
            <a:spAutoFit/>
          </a:bodyPr>
          <a:lstStyle/>
          <a:p>
            <a:r>
              <a:rPr lang="en-US" sz="2400" b="1" dirty="0">
                <a:solidFill>
                  <a:schemeClr val="bg1">
                    <a:lumMod val="95000"/>
                  </a:schemeClr>
                </a:solidFill>
                <a:effectLst>
                  <a:outerShdw blurRad="38100" dist="38100" dir="2700000" algn="tl">
                    <a:srgbClr val="000000">
                      <a:alpha val="43137"/>
                    </a:srgbClr>
                  </a:outerShdw>
                </a:effectLst>
              </a:rPr>
              <a:t>Using sediment cores collected in the deep sea offshore of Cascadia, we found evidence for earthquake triggered submarine landslide deposits (“turbidites”). </a:t>
            </a:r>
          </a:p>
          <a:p>
            <a:endParaRPr lang="en-US" sz="2400" b="1" dirty="0">
              <a:solidFill>
                <a:schemeClr val="bg1">
                  <a:lumMod val="95000"/>
                </a:schemeClr>
              </a:solidFill>
              <a:effectLst>
                <a:outerShdw blurRad="38100" dist="38100" dir="2700000" algn="tl">
                  <a:srgbClr val="000000">
                    <a:alpha val="43137"/>
                  </a:srgbClr>
                </a:outerShdw>
              </a:effectLst>
            </a:endParaRPr>
          </a:p>
          <a:p>
            <a:r>
              <a:rPr lang="en-US" sz="2400" b="1" dirty="0">
                <a:solidFill>
                  <a:schemeClr val="bg1">
                    <a:lumMod val="95000"/>
                  </a:schemeClr>
                </a:solidFill>
                <a:effectLst>
                  <a:outerShdw blurRad="38100" dist="38100" dir="2700000" algn="tl">
                    <a:srgbClr val="000000">
                      <a:alpha val="43137"/>
                    </a:srgbClr>
                  </a:outerShdw>
                </a:effectLst>
              </a:rPr>
              <a:t>These data, combined with onshore data, allowed us to conclude that the subduction zone has earthquakes in different places at different times (in places called “segments”). </a:t>
            </a:r>
          </a:p>
          <a:p>
            <a:endParaRPr lang="en-US" sz="2400" b="1" dirty="0">
              <a:solidFill>
                <a:schemeClr val="bg1">
                  <a:lumMod val="95000"/>
                </a:schemeClr>
              </a:solidFill>
              <a:effectLst>
                <a:outerShdw blurRad="38100" dist="38100" dir="2700000" algn="tl">
                  <a:srgbClr val="000000">
                    <a:alpha val="43137"/>
                  </a:srgbClr>
                </a:outerShdw>
              </a:effectLst>
            </a:endParaRPr>
          </a:p>
          <a:p>
            <a:r>
              <a:rPr lang="en-US" sz="2400" b="1" dirty="0">
                <a:solidFill>
                  <a:schemeClr val="bg1">
                    <a:lumMod val="95000"/>
                  </a:schemeClr>
                </a:solidFill>
                <a:effectLst>
                  <a:outerShdw blurRad="38100" dist="38100" dir="2700000" algn="tl">
                    <a:srgbClr val="000000">
                      <a:alpha val="43137"/>
                    </a:srgbClr>
                  </a:outerShdw>
                </a:effectLst>
              </a:rPr>
              <a:t>Using this 10,000-year record of earthquakes, we have </a:t>
            </a:r>
            <a:r>
              <a:rPr lang="en-US" sz="2400" b="1" u="sng" dirty="0">
                <a:solidFill>
                  <a:schemeClr val="bg1">
                    <a:lumMod val="95000"/>
                  </a:schemeClr>
                </a:solidFill>
                <a:effectLst>
                  <a:outerShdw blurRad="38100" dist="38100" dir="2700000" algn="tl">
                    <a:srgbClr val="000000">
                      <a:alpha val="43137"/>
                    </a:srgbClr>
                  </a:outerShdw>
                </a:effectLst>
              </a:rPr>
              <a:t>estimates of how frequently these earthquakes recur in these different segments</a:t>
            </a:r>
            <a:r>
              <a:rPr lang="en-US" sz="2400" b="1" dirty="0">
                <a:solidFill>
                  <a:schemeClr val="bg1">
                    <a:lumMod val="95000"/>
                  </a:schemeClr>
                </a:solidFill>
                <a:effectLst>
                  <a:outerShdw blurRad="38100" dist="38100" dir="2700000" algn="tl">
                    <a:srgbClr val="000000">
                      <a:alpha val="43137"/>
                    </a:srgbClr>
                  </a:outerShdw>
                </a:effectLst>
              </a:rPr>
              <a:t>.</a:t>
            </a:r>
          </a:p>
          <a:p>
            <a:endParaRPr lang="en-US" sz="2400" b="1" dirty="0">
              <a:solidFill>
                <a:schemeClr val="bg1">
                  <a:lumMod val="95000"/>
                </a:schemeClr>
              </a:solidFill>
              <a:effectLst>
                <a:outerShdw blurRad="38100" dist="38100" dir="2700000" algn="tl">
                  <a:srgbClr val="000000">
                    <a:alpha val="43137"/>
                  </a:srgbClr>
                </a:outerShdw>
              </a:effectLst>
            </a:endParaRPr>
          </a:p>
          <a:p>
            <a:pPr algn="r"/>
            <a:r>
              <a:rPr lang="en-US" sz="2800" b="1" dirty="0">
                <a:solidFill>
                  <a:srgbClr val="FFFF00"/>
                </a:solidFill>
                <a:effectLst>
                  <a:outerShdw blurRad="38100" dist="38100" dir="2700000" algn="tl">
                    <a:srgbClr val="000000">
                      <a:alpha val="43137"/>
                    </a:srgbClr>
                  </a:outerShdw>
                </a:effectLst>
              </a:rPr>
              <a:t>This updated illustration shows </a:t>
            </a:r>
          </a:p>
          <a:p>
            <a:pPr algn="r"/>
            <a:r>
              <a:rPr lang="en-US" sz="2800" b="1" dirty="0">
                <a:solidFill>
                  <a:srgbClr val="FFFF00"/>
                </a:solidFill>
                <a:effectLst>
                  <a:outerShdw blurRad="38100" dist="38100" dir="2700000" algn="tl">
                    <a:srgbClr val="000000">
                      <a:alpha val="43137"/>
                    </a:srgbClr>
                  </a:outerShdw>
                </a:effectLst>
              </a:rPr>
              <a:t>these recurrence intervals. &gt;&gt;&gt;</a:t>
            </a:r>
          </a:p>
        </p:txBody>
      </p:sp>
      <p:sp>
        <p:nvSpPr>
          <p:cNvPr id="8" name="TextBox 7">
            <a:extLst>
              <a:ext uri="{FF2B5EF4-FFF2-40B4-BE49-F238E27FC236}">
                <a16:creationId xmlns:a16="http://schemas.microsoft.com/office/drawing/2014/main" id="{ECB7D4E1-8430-4D82-BB08-B8453DA0918E}"/>
              </a:ext>
            </a:extLst>
          </p:cNvPr>
          <p:cNvSpPr txBox="1"/>
          <p:nvPr/>
        </p:nvSpPr>
        <p:spPr>
          <a:xfrm>
            <a:off x="86360" y="46474"/>
            <a:ext cx="6146800" cy="584775"/>
          </a:xfrm>
          <a:prstGeom prst="rect">
            <a:avLst/>
          </a:prstGeom>
          <a:noFill/>
        </p:spPr>
        <p:txBody>
          <a:bodyPr wrap="square">
            <a:spAutoFit/>
          </a:bodyPr>
          <a:lstStyle/>
          <a:p>
            <a:r>
              <a:rPr lang="en-US" sz="3200" b="1" dirty="0">
                <a:solidFill>
                  <a:srgbClr val="FFC000"/>
                </a:solidFill>
                <a:effectLst>
                  <a:outerShdw blurRad="38100" dist="38100" dir="2700000" algn="tl">
                    <a:srgbClr val="000000">
                      <a:alpha val="43137"/>
                    </a:srgbClr>
                  </a:outerShdw>
                </a:effectLst>
              </a:rPr>
              <a:t>Earthquake Recurrence Pattern</a:t>
            </a:r>
            <a:endParaRPr lang="en-US" sz="3200" dirty="0">
              <a:solidFill>
                <a:srgbClr val="FFC000"/>
              </a:solidFill>
            </a:endParaRPr>
          </a:p>
        </p:txBody>
      </p:sp>
    </p:spTree>
    <p:extLst>
      <p:ext uri="{BB962C8B-B14F-4D97-AF65-F5344CB8AC3E}">
        <p14:creationId xmlns:p14="http://schemas.microsoft.com/office/powerpoint/2010/main" val="3683436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6"/>
          <p:cNvSpPr txBox="1">
            <a:spLocks noChangeArrowheads="1"/>
          </p:cNvSpPr>
          <p:nvPr/>
        </p:nvSpPr>
        <p:spPr bwMode="auto">
          <a:xfrm>
            <a:off x="0" y="43178"/>
            <a:ext cx="7543802"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800" b="1" dirty="0">
                <a:solidFill>
                  <a:schemeClr val="bg1"/>
                </a:solidFill>
                <a:effectLst>
                  <a:outerShdw blurRad="38100" dist="38100" dir="2700000" algn="tl">
                    <a:srgbClr val="000000">
                      <a:alpha val="43137"/>
                    </a:srgbClr>
                  </a:outerShdw>
                </a:effectLst>
              </a:rPr>
              <a:t>BUT what does this mean for Sea-Level Rise?</a:t>
            </a:r>
          </a:p>
          <a:p>
            <a:pPr algn="ctr"/>
            <a:r>
              <a:rPr lang="en-US" altLang="en-US" sz="3200" b="1" dirty="0">
                <a:solidFill>
                  <a:srgbClr val="FFFF00"/>
                </a:solidFill>
                <a:effectLst>
                  <a:outerShdw blurRad="38100" dist="38100" dir="2700000" algn="tl">
                    <a:srgbClr val="000000">
                      <a:alpha val="43137"/>
                    </a:srgbClr>
                  </a:outerShdw>
                </a:effectLst>
              </a:rPr>
              <a:t>Humboldt Bay Vertical Reference System Working Group   (HumBayVert)</a:t>
            </a:r>
          </a:p>
        </p:txBody>
      </p:sp>
      <p:sp>
        <p:nvSpPr>
          <p:cNvPr id="5125" name="TextBox 3"/>
          <p:cNvSpPr txBox="1">
            <a:spLocks noChangeArrowheads="1"/>
          </p:cNvSpPr>
          <p:nvPr/>
        </p:nvSpPr>
        <p:spPr bwMode="auto">
          <a:xfrm>
            <a:off x="2038350" y="6450014"/>
            <a:ext cx="830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a:t> </a:t>
            </a:r>
          </a:p>
        </p:txBody>
      </p:sp>
      <p:pic>
        <p:nvPicPr>
          <p:cNvPr id="5126"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10126"/>
            <a:ext cx="12191999"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4"/>
          <p:cNvSpPr>
            <a:spLocks noChangeArrowheads="1"/>
          </p:cNvSpPr>
          <p:nvPr/>
        </p:nvSpPr>
        <p:spPr bwMode="auto">
          <a:xfrm>
            <a:off x="-2" y="6488114"/>
            <a:ext cx="1219200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dirty="0"/>
              <a:t>       Cascadia GeoSciences, Northern Hydrology, HSU Geology, U of O Geology, &amp; Humboldt Bay Initiative members  </a:t>
            </a:r>
          </a:p>
        </p:txBody>
      </p:sp>
      <p:sp>
        <p:nvSpPr>
          <p:cNvPr id="8" name="Rectangle 7"/>
          <p:cNvSpPr/>
          <p:nvPr/>
        </p:nvSpPr>
        <p:spPr>
          <a:xfrm>
            <a:off x="0" y="1676400"/>
            <a:ext cx="12192000" cy="4762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0" y="4800600"/>
            <a:ext cx="12192000" cy="4762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Box 9"/>
          <p:cNvSpPr txBox="1"/>
          <p:nvPr/>
        </p:nvSpPr>
        <p:spPr>
          <a:xfrm>
            <a:off x="-2" y="4301192"/>
            <a:ext cx="4218912" cy="523220"/>
          </a:xfrm>
          <a:prstGeom prst="rect">
            <a:avLst/>
          </a:prstGeom>
          <a:noFill/>
        </p:spPr>
        <p:txBody>
          <a:bodyPr wrap="none" rtlCol="0">
            <a:spAutoFit/>
          </a:bodyPr>
          <a:lstStyle/>
          <a:p>
            <a:r>
              <a:rPr lang="en-US" sz="2800" b="1" dirty="0">
                <a:solidFill>
                  <a:srgbClr val="FFC000"/>
                </a:solidFill>
                <a:effectLst>
                  <a:outerShdw blurRad="38100" dist="38100" dir="2700000" algn="tl">
                    <a:srgbClr val="000000">
                      <a:alpha val="43137"/>
                    </a:srgbClr>
                  </a:outerShdw>
                </a:effectLst>
                <a:latin typeface="+mn-lt"/>
              </a:rPr>
              <a:t>http://hbv.cascadiageo.org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E180C7-645D-4019-914B-E42706FEE147}"/>
              </a:ext>
            </a:extLst>
          </p:cNvPr>
          <p:cNvSpPr txBox="1"/>
          <p:nvPr/>
        </p:nvSpPr>
        <p:spPr>
          <a:xfrm>
            <a:off x="312990" y="305320"/>
            <a:ext cx="3502707" cy="5632311"/>
          </a:xfrm>
          <a:prstGeom prst="rect">
            <a:avLst/>
          </a:prstGeom>
          <a:noFill/>
        </p:spPr>
        <p:txBody>
          <a:bodyPr wrap="square">
            <a:spAutoFit/>
          </a:bodyPr>
          <a:lstStyle/>
          <a:p>
            <a:r>
              <a:rPr lang="en-US" sz="3600" b="1" dirty="0">
                <a:solidFill>
                  <a:srgbClr val="FFC000"/>
                </a:solidFill>
                <a:effectLst>
                  <a:outerShdw blurRad="38100" dist="38100" dir="2700000" algn="tl">
                    <a:srgbClr val="000000">
                      <a:alpha val="43137"/>
                    </a:srgbClr>
                  </a:outerShdw>
                </a:effectLst>
              </a:rPr>
              <a:t>Geodesy is </a:t>
            </a:r>
            <a:r>
              <a:rPr lang="en-US" sz="3600" b="1" dirty="0">
                <a:solidFill>
                  <a:schemeClr val="bg1"/>
                </a:solidFill>
                <a:effectLst>
                  <a:outerShdw blurRad="38100" dist="38100" dir="2700000" algn="tl">
                    <a:srgbClr val="000000">
                      <a:alpha val="43137"/>
                    </a:srgbClr>
                  </a:outerShdw>
                </a:effectLst>
              </a:rPr>
              <a:t>the science of accurately </a:t>
            </a:r>
            <a:r>
              <a:rPr lang="en-US" sz="3600" b="1" u="sng" dirty="0">
                <a:solidFill>
                  <a:schemeClr val="bg1"/>
                </a:solidFill>
                <a:effectLst>
                  <a:outerShdw blurRad="38100" dist="38100" dir="2700000" algn="tl">
                    <a:srgbClr val="000000">
                      <a:alpha val="43137"/>
                    </a:srgbClr>
                  </a:outerShdw>
                </a:effectLst>
              </a:rPr>
              <a:t>measuring and understanding the Earth's geometric shape</a:t>
            </a:r>
            <a:r>
              <a:rPr lang="en-US" sz="3600" b="1" dirty="0">
                <a:solidFill>
                  <a:schemeClr val="bg1"/>
                </a:solidFill>
                <a:effectLst>
                  <a:outerShdw blurRad="38100" dist="38100" dir="2700000" algn="tl">
                    <a:srgbClr val="000000">
                      <a:alpha val="43137"/>
                    </a:srgbClr>
                  </a:outerShdw>
                </a:effectLst>
              </a:rPr>
              <a:t>, orientation in space, and gravity field.</a:t>
            </a:r>
          </a:p>
        </p:txBody>
      </p:sp>
      <p:sp>
        <p:nvSpPr>
          <p:cNvPr id="5" name="TextBox 4">
            <a:extLst>
              <a:ext uri="{FF2B5EF4-FFF2-40B4-BE49-F238E27FC236}">
                <a16:creationId xmlns:a16="http://schemas.microsoft.com/office/drawing/2014/main" id="{10CB031C-B87F-4A5A-9D73-DD3CE68E4AF6}"/>
              </a:ext>
            </a:extLst>
          </p:cNvPr>
          <p:cNvSpPr txBox="1"/>
          <p:nvPr/>
        </p:nvSpPr>
        <p:spPr>
          <a:xfrm>
            <a:off x="0" y="6346457"/>
            <a:ext cx="3062599" cy="261610"/>
          </a:xfrm>
          <a:prstGeom prst="rect">
            <a:avLst/>
          </a:prstGeom>
          <a:noFill/>
        </p:spPr>
        <p:txBody>
          <a:bodyPr wrap="square">
            <a:spAutoFit/>
          </a:bodyPr>
          <a:lstStyle/>
          <a:p>
            <a:r>
              <a:rPr lang="en-US" sz="1100" dirty="0">
                <a:solidFill>
                  <a:schemeClr val="bg1">
                    <a:lumMod val="65000"/>
                  </a:schemeClr>
                </a:solidFill>
              </a:rPr>
              <a:t>https://oceanservice.noaa.gov/facts/geodesy.html</a:t>
            </a:r>
          </a:p>
        </p:txBody>
      </p:sp>
      <p:sp>
        <p:nvSpPr>
          <p:cNvPr id="7" name="TextBox 6">
            <a:extLst>
              <a:ext uri="{FF2B5EF4-FFF2-40B4-BE49-F238E27FC236}">
                <a16:creationId xmlns:a16="http://schemas.microsoft.com/office/drawing/2014/main" id="{A504128A-2EA7-40BB-9D1D-8B798D1B7F50}"/>
              </a:ext>
            </a:extLst>
          </p:cNvPr>
          <p:cNvSpPr txBox="1"/>
          <p:nvPr/>
        </p:nvSpPr>
        <p:spPr>
          <a:xfrm>
            <a:off x="4538884" y="1400003"/>
            <a:ext cx="6468098" cy="1200329"/>
          </a:xfrm>
          <a:prstGeom prst="rect">
            <a:avLst/>
          </a:prstGeom>
          <a:noFill/>
        </p:spPr>
        <p:txBody>
          <a:bodyPr wrap="square">
            <a:spAutoFit/>
          </a:bodyPr>
          <a:lstStyle/>
          <a:p>
            <a:r>
              <a:rPr lang="en-US" sz="3600" b="1" dirty="0">
                <a:solidFill>
                  <a:srgbClr val="FFC000"/>
                </a:solidFill>
                <a:effectLst>
                  <a:outerShdw blurRad="38100" dist="38100" dir="2700000" algn="tl">
                    <a:srgbClr val="000000">
                      <a:alpha val="43137"/>
                    </a:srgbClr>
                  </a:outerShdw>
                </a:effectLst>
              </a:rPr>
              <a:t>… measuring and understanding the Earth's geometric shape…</a:t>
            </a:r>
            <a:endParaRPr lang="en-US" sz="3600" dirty="0">
              <a:solidFill>
                <a:srgbClr val="FFC000"/>
              </a:solidFill>
            </a:endParaRPr>
          </a:p>
        </p:txBody>
      </p:sp>
      <p:sp>
        <p:nvSpPr>
          <p:cNvPr id="8" name="TextBox 7">
            <a:extLst>
              <a:ext uri="{FF2B5EF4-FFF2-40B4-BE49-F238E27FC236}">
                <a16:creationId xmlns:a16="http://schemas.microsoft.com/office/drawing/2014/main" id="{20B6D27F-2969-4A82-86C2-1A4D8C09D87C}"/>
              </a:ext>
            </a:extLst>
          </p:cNvPr>
          <p:cNvSpPr txBox="1"/>
          <p:nvPr/>
        </p:nvSpPr>
        <p:spPr>
          <a:xfrm>
            <a:off x="5029201" y="3121475"/>
            <a:ext cx="7101555" cy="2062103"/>
          </a:xfrm>
          <a:prstGeom prst="rect">
            <a:avLst/>
          </a:prstGeom>
          <a:noFill/>
        </p:spPr>
        <p:txBody>
          <a:bodyPr wrap="square" rtlCol="0">
            <a:spAutoFit/>
          </a:bodyPr>
          <a:lstStyle/>
          <a:p>
            <a:r>
              <a:rPr lang="en-US" sz="3200" b="1" dirty="0">
                <a:solidFill>
                  <a:schemeClr val="accent4">
                    <a:lumMod val="60000"/>
                    <a:lumOff val="40000"/>
                  </a:schemeClr>
                </a:solidFill>
                <a:effectLst>
                  <a:outerShdw blurRad="38100" dist="38100" dir="2700000" algn="tl">
                    <a:srgbClr val="000000">
                      <a:alpha val="43137"/>
                    </a:srgbClr>
                  </a:outerShdw>
                </a:effectLst>
              </a:rPr>
              <a:t>We sought geodetic data to evaluate the plate tectonic deformation as it contributes to spatial variation in sea-level rise rates.</a:t>
            </a:r>
          </a:p>
        </p:txBody>
      </p:sp>
    </p:spTree>
    <p:extLst>
      <p:ext uri="{BB962C8B-B14F-4D97-AF65-F5344CB8AC3E}">
        <p14:creationId xmlns:p14="http://schemas.microsoft.com/office/powerpoint/2010/main" val="932014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cstate="print"/>
          <a:srcRect/>
          <a:stretch>
            <a:fillRect/>
          </a:stretch>
        </p:blipFill>
        <p:spPr bwMode="auto">
          <a:xfrm>
            <a:off x="10400250" y="2667000"/>
            <a:ext cx="1673014" cy="1981200"/>
          </a:xfrm>
          <a:prstGeom prst="rect">
            <a:avLst/>
          </a:prstGeom>
          <a:noFill/>
          <a:ln w="9525">
            <a:noFill/>
            <a:miter lim="800000"/>
            <a:headEnd/>
            <a:tailEnd/>
          </a:ln>
        </p:spPr>
      </p:pic>
      <p:pic>
        <p:nvPicPr>
          <p:cNvPr id="40962" name="Picture 2"/>
          <p:cNvPicPr>
            <a:picLocks noChangeAspect="1" noChangeArrowheads="1"/>
          </p:cNvPicPr>
          <p:nvPr/>
        </p:nvPicPr>
        <p:blipFill>
          <a:blip r:embed="rId4" cstate="print"/>
          <a:srcRect/>
          <a:stretch>
            <a:fillRect/>
          </a:stretch>
        </p:blipFill>
        <p:spPr bwMode="auto">
          <a:xfrm>
            <a:off x="6744748" y="5950647"/>
            <a:ext cx="5328515" cy="615416"/>
          </a:xfrm>
          <a:prstGeom prst="rect">
            <a:avLst/>
          </a:prstGeom>
          <a:noFill/>
          <a:ln w="9525">
            <a:noFill/>
            <a:miter lim="800000"/>
            <a:headEnd/>
            <a:tailEnd/>
          </a:ln>
        </p:spPr>
      </p:pic>
      <p:pic>
        <p:nvPicPr>
          <p:cNvPr id="40963" name="Picture 3"/>
          <p:cNvPicPr>
            <a:picLocks noChangeAspect="1" noChangeArrowheads="1"/>
          </p:cNvPicPr>
          <p:nvPr/>
        </p:nvPicPr>
        <p:blipFill>
          <a:blip r:embed="rId5" cstate="print"/>
          <a:srcRect/>
          <a:stretch>
            <a:fillRect/>
          </a:stretch>
        </p:blipFill>
        <p:spPr bwMode="auto">
          <a:xfrm>
            <a:off x="9108452" y="4773964"/>
            <a:ext cx="2964812" cy="1017237"/>
          </a:xfrm>
          <a:prstGeom prst="rect">
            <a:avLst/>
          </a:prstGeom>
          <a:noFill/>
          <a:ln w="9525">
            <a:noFill/>
            <a:miter lim="800000"/>
            <a:headEnd/>
            <a:tailEnd/>
          </a:ln>
        </p:spPr>
      </p:pic>
      <p:pic>
        <p:nvPicPr>
          <p:cNvPr id="40964" name="Picture 4"/>
          <p:cNvPicPr>
            <a:picLocks noChangeAspect="1" noChangeArrowheads="1"/>
          </p:cNvPicPr>
          <p:nvPr/>
        </p:nvPicPr>
        <p:blipFill>
          <a:blip r:embed="rId6" cstate="print"/>
          <a:srcRect/>
          <a:stretch>
            <a:fillRect/>
          </a:stretch>
        </p:blipFill>
        <p:spPr bwMode="auto">
          <a:xfrm>
            <a:off x="9067801" y="2667001"/>
            <a:ext cx="1220511" cy="1969561"/>
          </a:xfrm>
          <a:prstGeom prst="rect">
            <a:avLst/>
          </a:prstGeom>
          <a:noFill/>
          <a:ln w="9525">
            <a:noFill/>
            <a:miter lim="800000"/>
            <a:headEnd/>
            <a:tailEnd/>
          </a:ln>
        </p:spPr>
      </p:pic>
      <p:pic>
        <p:nvPicPr>
          <p:cNvPr id="40965" name="Picture 5"/>
          <p:cNvPicPr>
            <a:picLocks noChangeAspect="1" noChangeArrowheads="1"/>
          </p:cNvPicPr>
          <p:nvPr/>
        </p:nvPicPr>
        <p:blipFill>
          <a:blip r:embed="rId7" cstate="print"/>
          <a:srcRect/>
          <a:stretch>
            <a:fillRect/>
          </a:stretch>
        </p:blipFill>
        <p:spPr bwMode="auto">
          <a:xfrm>
            <a:off x="7479488" y="4286251"/>
            <a:ext cx="1476375" cy="1504950"/>
          </a:xfrm>
          <a:prstGeom prst="rect">
            <a:avLst/>
          </a:prstGeom>
          <a:noFill/>
          <a:ln w="9525">
            <a:noFill/>
            <a:miter lim="800000"/>
            <a:headEnd/>
            <a:tailEnd/>
          </a:ln>
        </p:spPr>
      </p:pic>
      <p:sp>
        <p:nvSpPr>
          <p:cNvPr id="2" name="TextBox 1"/>
          <p:cNvSpPr txBox="1"/>
          <p:nvPr/>
        </p:nvSpPr>
        <p:spPr>
          <a:xfrm>
            <a:off x="0" y="2105715"/>
            <a:ext cx="12192000" cy="2800767"/>
          </a:xfrm>
          <a:prstGeom prst="rect">
            <a:avLst/>
          </a:prstGeom>
          <a:noFill/>
        </p:spPr>
        <p:txBody>
          <a:bodyPr wrap="square" rtlCol="0">
            <a:spAutoFit/>
          </a:bodyPr>
          <a:lstStyle/>
          <a:p>
            <a:pPr marL="0" indent="0">
              <a:buNone/>
            </a:pPr>
            <a:r>
              <a:rPr lang="en-US" sz="2800" b="1" dirty="0">
                <a:solidFill>
                  <a:srgbClr val="FFC000"/>
                </a:solidFill>
                <a:effectLst>
                  <a:outerShdw blurRad="38100" dist="38100" dir="2700000" algn="tl">
                    <a:srgbClr val="000000">
                      <a:alpha val="43137"/>
                    </a:srgbClr>
                  </a:outerShdw>
                </a:effectLst>
                <a:latin typeface="Calibri" panose="020F0502020204030204" pitchFamily="34" charset="0"/>
              </a:rPr>
              <a:t>Humboldt Bay Vertical Reference System Working Group</a:t>
            </a:r>
          </a:p>
          <a:p>
            <a:pPr marL="0" indent="0">
              <a:buNone/>
            </a:pPr>
            <a:r>
              <a:rPr lang="en-US" sz="2800" b="1" dirty="0">
                <a:solidFill>
                  <a:srgbClr val="FFC000"/>
                </a:solidFill>
                <a:effectLst>
                  <a:outerShdw blurRad="38100" dist="38100" dir="2700000" algn="tl">
                    <a:srgbClr val="000000">
                      <a:alpha val="43137"/>
                    </a:srgbClr>
                  </a:outerShdw>
                </a:effectLst>
                <a:latin typeface="Calibri" panose="020F0502020204030204" pitchFamily="34" charset="0"/>
              </a:rPr>
              <a:t>(founded by Todd Williams, M.S.)</a:t>
            </a:r>
          </a:p>
          <a:p>
            <a:pPr lvl="1"/>
            <a:r>
              <a:rPr lang="en-US" sz="2400" b="1" dirty="0">
                <a:solidFill>
                  <a:schemeClr val="bg1"/>
                </a:solidFill>
                <a:effectLst>
                  <a:outerShdw blurRad="38100" dist="38100" dir="2700000" algn="tl">
                    <a:srgbClr val="000000">
                      <a:alpha val="43137"/>
                    </a:srgbClr>
                  </a:outerShdw>
                </a:effectLst>
                <a:latin typeface="Calibri" panose="020F0502020204030204" pitchFamily="34" charset="0"/>
              </a:rPr>
              <a:t>US. Fish and Wildlife Service</a:t>
            </a:r>
          </a:p>
          <a:p>
            <a:pPr lvl="1"/>
            <a:r>
              <a:rPr lang="en-US" sz="2400" b="1" dirty="0">
                <a:solidFill>
                  <a:schemeClr val="bg1"/>
                </a:solidFill>
                <a:effectLst>
                  <a:outerShdw blurRad="38100" dist="38100" dir="2700000" algn="tl">
                    <a:srgbClr val="000000">
                      <a:alpha val="43137"/>
                    </a:srgbClr>
                  </a:outerShdw>
                </a:effectLst>
                <a:latin typeface="Calibri" panose="020F0502020204030204" pitchFamily="34" charset="0"/>
              </a:rPr>
              <a:t>Northern Hydrology</a:t>
            </a:r>
          </a:p>
          <a:p>
            <a:pPr lvl="1"/>
            <a:r>
              <a:rPr lang="en-US" sz="2400" b="1" dirty="0">
                <a:solidFill>
                  <a:schemeClr val="bg1"/>
                </a:solidFill>
                <a:effectLst>
                  <a:outerShdw blurRad="38100" dist="38100" dir="2700000" algn="tl">
                    <a:srgbClr val="000000">
                      <a:alpha val="43137"/>
                    </a:srgbClr>
                  </a:outerShdw>
                </a:effectLst>
                <a:latin typeface="Calibri" panose="020F0502020204030204" pitchFamily="34" charset="0"/>
              </a:rPr>
              <a:t>Pacific Watershed Associates</a:t>
            </a:r>
          </a:p>
          <a:p>
            <a:pPr lvl="1"/>
            <a:r>
              <a:rPr lang="en-US" sz="2400" b="1" dirty="0">
                <a:solidFill>
                  <a:schemeClr val="bg1"/>
                </a:solidFill>
                <a:effectLst>
                  <a:outerShdw blurRad="38100" dist="38100" dir="2700000" algn="tl">
                    <a:srgbClr val="000000">
                      <a:alpha val="43137"/>
                    </a:srgbClr>
                  </a:outerShdw>
                </a:effectLst>
                <a:latin typeface="Calibri" panose="020F0502020204030204" pitchFamily="34" charset="0"/>
              </a:rPr>
              <a:t>Humboldt State University</a:t>
            </a:r>
          </a:p>
          <a:p>
            <a:pPr lvl="1"/>
            <a:r>
              <a:rPr lang="en-US" sz="2400" b="1" dirty="0">
                <a:solidFill>
                  <a:schemeClr val="bg1"/>
                </a:solidFill>
                <a:effectLst>
                  <a:outerShdw blurRad="38100" dist="38100" dir="2700000" algn="tl">
                    <a:srgbClr val="000000">
                      <a:alpha val="43137"/>
                    </a:srgbClr>
                  </a:outerShdw>
                </a:effectLst>
                <a:latin typeface="Calibri" panose="020F0502020204030204" pitchFamily="34" charset="0"/>
              </a:rPr>
              <a:t>University of Oregon</a:t>
            </a:r>
          </a:p>
        </p:txBody>
      </p:sp>
      <p:pic>
        <p:nvPicPr>
          <p:cNvPr id="10" name="Picture 9" descr="Z:\CG\logo\CGP_header.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4196" y="125668"/>
            <a:ext cx="9031294" cy="1957022"/>
          </a:xfrm>
          <a:prstGeom prst="rect">
            <a:avLst/>
          </a:prstGeom>
          <a:noFill/>
          <a:ln>
            <a:noFill/>
          </a:ln>
        </p:spPr>
      </p:pic>
      <p:pic>
        <p:nvPicPr>
          <p:cNvPr id="3" name="Picture 2"/>
          <p:cNvPicPr>
            <a:picLocks noChangeAspect="1"/>
          </p:cNvPicPr>
          <p:nvPr/>
        </p:nvPicPr>
        <p:blipFill>
          <a:blip r:embed="rId9"/>
          <a:stretch>
            <a:fillRect/>
          </a:stretch>
        </p:blipFill>
        <p:spPr>
          <a:xfrm>
            <a:off x="7479488" y="3066529"/>
            <a:ext cx="1474847" cy="1154986"/>
          </a:xfrm>
          <a:prstGeom prst="rect">
            <a:avLst/>
          </a:prstGeom>
        </p:spPr>
      </p:pic>
      <p:sp>
        <p:nvSpPr>
          <p:cNvPr id="4" name="TextBox 3"/>
          <p:cNvSpPr txBox="1"/>
          <p:nvPr/>
        </p:nvSpPr>
        <p:spPr>
          <a:xfrm>
            <a:off x="213358" y="4929507"/>
            <a:ext cx="4544706" cy="1754326"/>
          </a:xfrm>
          <a:prstGeom prst="rect">
            <a:avLst/>
          </a:prstGeom>
          <a:noFill/>
        </p:spPr>
        <p:txBody>
          <a:bodyPr wrap="none" rtlCol="0">
            <a:spAutoFit/>
          </a:bodyPr>
          <a:lstStyle/>
          <a:p>
            <a:pPr marL="514350" indent="-514350">
              <a:buFont typeface="+mj-lt"/>
              <a:buAutoNum type="arabicPeriod"/>
            </a:pPr>
            <a:r>
              <a:rPr lang="en-US" sz="3600" b="1" dirty="0">
                <a:solidFill>
                  <a:srgbClr val="FFFF00"/>
                </a:solidFill>
                <a:effectLst>
                  <a:outerShdw blurRad="38100" dist="38100" dir="2700000" algn="tl">
                    <a:srgbClr val="000000">
                      <a:alpha val="43137"/>
                    </a:srgbClr>
                  </a:outerShdw>
                </a:effectLst>
              </a:rPr>
              <a:t>Tide Gages</a:t>
            </a:r>
          </a:p>
          <a:p>
            <a:pPr marL="514350" indent="-514350">
              <a:buFont typeface="+mj-lt"/>
              <a:buAutoNum type="arabicPeriod"/>
            </a:pPr>
            <a:r>
              <a:rPr lang="en-US" sz="3600" b="1" dirty="0">
                <a:solidFill>
                  <a:srgbClr val="FFFF00"/>
                </a:solidFill>
                <a:effectLst>
                  <a:outerShdw blurRad="38100" dist="38100" dir="2700000" algn="tl">
                    <a:srgbClr val="000000">
                      <a:alpha val="43137"/>
                    </a:srgbClr>
                  </a:outerShdw>
                </a:effectLst>
              </a:rPr>
              <a:t>Benchmark Leveling</a:t>
            </a:r>
          </a:p>
          <a:p>
            <a:pPr marL="514350" indent="-514350">
              <a:buFont typeface="+mj-lt"/>
              <a:buAutoNum type="arabicPeriod"/>
            </a:pPr>
            <a:r>
              <a:rPr lang="en-US" sz="3600" b="1" dirty="0">
                <a:solidFill>
                  <a:srgbClr val="FFFF00"/>
                </a:solidFill>
                <a:effectLst>
                  <a:outerShdw blurRad="38100" dist="38100" dir="2700000" algn="tl">
                    <a:srgbClr val="000000">
                      <a:alpha val="43137"/>
                    </a:srgbClr>
                  </a:outerShdw>
                </a:effectLst>
              </a:rPr>
              <a:t>GPS</a:t>
            </a:r>
          </a:p>
        </p:txBody>
      </p:sp>
    </p:spTree>
    <p:extLst>
      <p:ext uri="{BB962C8B-B14F-4D97-AF65-F5344CB8AC3E}">
        <p14:creationId xmlns:p14="http://schemas.microsoft.com/office/powerpoint/2010/main" val="4029409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92000" cy="6858000"/>
          </a:xfrm>
          <a:prstGeom prst="rect">
            <a:avLst/>
          </a:prstGeom>
        </p:spPr>
      </p:pic>
      <p:sp>
        <p:nvSpPr>
          <p:cNvPr id="3" name="Rectangle 2"/>
          <p:cNvSpPr/>
          <p:nvPr/>
        </p:nvSpPr>
        <p:spPr>
          <a:xfrm>
            <a:off x="2514600" y="3568124"/>
            <a:ext cx="6781800" cy="1323439"/>
          </a:xfrm>
          <a:prstGeom prst="rect">
            <a:avLst/>
          </a:prstGeom>
        </p:spPr>
        <p:txBody>
          <a:bodyPr wrap="square">
            <a:spAutoFit/>
          </a:bodyPr>
          <a:lstStyle/>
          <a:p>
            <a:r>
              <a:rPr lang="en-US" sz="4000" b="1" dirty="0">
                <a:solidFill>
                  <a:srgbClr val="FFC000"/>
                </a:solidFill>
                <a:effectLst>
                  <a:outerShdw blurRad="38100" dist="38100" dir="2700000" algn="tl">
                    <a:srgbClr val="000000">
                      <a:alpha val="43137"/>
                    </a:srgbClr>
                  </a:outerShdw>
                </a:effectLst>
                <a:latin typeface="+mn-lt"/>
              </a:rPr>
              <a:t>Relative sea level at Huon Peninsula, Papua New Guinea</a:t>
            </a:r>
          </a:p>
        </p:txBody>
      </p:sp>
      <p:pic>
        <p:nvPicPr>
          <p:cNvPr id="4" name="Picture 3"/>
          <p:cNvPicPr>
            <a:picLocks noChangeAspect="1"/>
          </p:cNvPicPr>
          <p:nvPr/>
        </p:nvPicPr>
        <p:blipFill>
          <a:blip r:embed="rId4"/>
          <a:stretch>
            <a:fillRect/>
          </a:stretch>
        </p:blipFill>
        <p:spPr>
          <a:xfrm>
            <a:off x="6057900" y="566063"/>
            <a:ext cx="4857750" cy="1035625"/>
          </a:xfrm>
          <a:prstGeom prst="rect">
            <a:avLst/>
          </a:prstGeom>
        </p:spPr>
      </p:pic>
      <p:sp>
        <p:nvSpPr>
          <p:cNvPr id="5" name="Rectangle 4"/>
          <p:cNvSpPr/>
          <p:nvPr/>
        </p:nvSpPr>
        <p:spPr>
          <a:xfrm>
            <a:off x="7040321" y="1601688"/>
            <a:ext cx="2892908" cy="338554"/>
          </a:xfrm>
          <a:prstGeom prst="rect">
            <a:avLst/>
          </a:prstGeom>
        </p:spPr>
        <p:txBody>
          <a:bodyPr wrap="none">
            <a:spAutoFit/>
          </a:bodyPr>
          <a:lstStyle/>
          <a:p>
            <a:r>
              <a:rPr lang="en-US" sz="1600" b="1" dirty="0"/>
              <a:t>SCIENCE VOL 292 27 APRIL 2001</a:t>
            </a:r>
          </a:p>
        </p:txBody>
      </p:sp>
      <p:sp>
        <p:nvSpPr>
          <p:cNvPr id="6" name="Rectangle 5">
            <a:extLst>
              <a:ext uri="{FF2B5EF4-FFF2-40B4-BE49-F238E27FC236}">
                <a16:creationId xmlns:a16="http://schemas.microsoft.com/office/drawing/2014/main" id="{84B26BCD-3DF4-4608-BE06-00E1DA09CD0D}"/>
              </a:ext>
            </a:extLst>
          </p:cNvPr>
          <p:cNvSpPr/>
          <p:nvPr/>
        </p:nvSpPr>
        <p:spPr>
          <a:xfrm>
            <a:off x="2269067" y="5155298"/>
            <a:ext cx="8984343" cy="602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3225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3344185" cy="523220"/>
          </a:xfrm>
          <a:prstGeom prst="rect">
            <a:avLst/>
          </a:prstGeom>
        </p:spPr>
        <p:txBody>
          <a:bodyPr wrap="none">
            <a:spAutoFit/>
          </a:bodyPr>
          <a:lstStyle/>
          <a:p>
            <a:r>
              <a:rPr lang="en-US" sz="2800" b="1" dirty="0">
                <a:solidFill>
                  <a:srgbClr val="FFC000"/>
                </a:solidFill>
                <a:latin typeface="Calibri-Bold"/>
              </a:rPr>
              <a:t>Relative Sea-Level</a:t>
            </a:r>
            <a:endParaRPr lang="en-US" sz="2800" dirty="0">
              <a:solidFill>
                <a:srgbClr val="FFC000"/>
              </a:solidFill>
            </a:endParaRPr>
          </a:p>
        </p:txBody>
      </p:sp>
      <p:sp>
        <p:nvSpPr>
          <p:cNvPr id="7" name="Rectangle 6"/>
          <p:cNvSpPr/>
          <p:nvPr/>
        </p:nvSpPr>
        <p:spPr>
          <a:xfrm>
            <a:off x="3159759" y="208260"/>
            <a:ext cx="8879841" cy="1200329"/>
          </a:xfrm>
          <a:prstGeom prst="rect">
            <a:avLst/>
          </a:prstGeom>
        </p:spPr>
        <p:txBody>
          <a:bodyPr wrap="square">
            <a:spAutoFit/>
          </a:bodyPr>
          <a:lstStyle/>
          <a:p>
            <a:r>
              <a:rPr lang="en-US" sz="2400" b="1" dirty="0">
                <a:solidFill>
                  <a:schemeClr val="bg1"/>
                </a:solidFill>
                <a:effectLst>
                  <a:outerShdw blurRad="38100" dist="38100" dir="2700000" algn="tl">
                    <a:srgbClr val="000000">
                      <a:alpha val="43137"/>
                    </a:srgbClr>
                  </a:outerShdw>
                </a:effectLst>
                <a:latin typeface="Calibri-Bold"/>
              </a:rPr>
              <a:t>Tide Gage data from Crescent City and North Spit; </a:t>
            </a:r>
            <a:r>
              <a:rPr lang="en-US" sz="2400" b="1" dirty="0">
                <a:solidFill>
                  <a:srgbClr val="FF0000"/>
                </a:solidFill>
                <a:effectLst>
                  <a:outerShdw blurRad="38100" dist="38100" dir="2700000" algn="tl">
                    <a:srgbClr val="000000">
                      <a:alpha val="43137"/>
                    </a:srgbClr>
                  </a:outerShdw>
                </a:effectLst>
                <a:latin typeface="Calibri-Bold"/>
              </a:rPr>
              <a:t>monthly means in red</a:t>
            </a:r>
            <a:r>
              <a:rPr lang="en-US" sz="2400" b="1" dirty="0">
                <a:solidFill>
                  <a:schemeClr val="bg1"/>
                </a:solidFill>
                <a:effectLst>
                  <a:outerShdw blurRad="38100" dist="38100" dir="2700000" algn="tl">
                    <a:srgbClr val="000000">
                      <a:alpha val="43137"/>
                    </a:srgbClr>
                  </a:outerShdw>
                </a:effectLst>
                <a:latin typeface="Calibri-Bold"/>
              </a:rPr>
              <a:t> and </a:t>
            </a:r>
            <a:r>
              <a:rPr lang="en-US" sz="2400" b="1" dirty="0">
                <a:solidFill>
                  <a:schemeClr val="accent5"/>
                </a:solidFill>
                <a:effectLst>
                  <a:outerShdw blurRad="38100" dist="38100" dir="2700000" algn="tl">
                    <a:srgbClr val="000000">
                      <a:alpha val="43137"/>
                    </a:srgbClr>
                  </a:outerShdw>
                </a:effectLst>
                <a:latin typeface="Calibri-Bold"/>
              </a:rPr>
              <a:t>summer average in blue</a:t>
            </a:r>
            <a:r>
              <a:rPr lang="en-US" sz="2400" b="1" dirty="0">
                <a:solidFill>
                  <a:schemeClr val="bg1"/>
                </a:solidFill>
                <a:effectLst>
                  <a:outerShdw blurRad="38100" dist="38100" dir="2700000" algn="tl">
                    <a:srgbClr val="000000">
                      <a:alpha val="43137"/>
                    </a:srgbClr>
                  </a:outerShdw>
                </a:effectLst>
                <a:latin typeface="Calibri-Bold"/>
              </a:rPr>
              <a:t>. </a:t>
            </a:r>
          </a:p>
          <a:p>
            <a:pPr algn="r"/>
            <a:r>
              <a:rPr lang="en-US" sz="2400" b="1" dirty="0">
                <a:solidFill>
                  <a:schemeClr val="accent4">
                    <a:lumMod val="60000"/>
                    <a:lumOff val="40000"/>
                  </a:schemeClr>
                </a:solidFill>
                <a:effectLst>
                  <a:outerShdw blurRad="38100" dist="38100" dir="2700000" algn="tl">
                    <a:srgbClr val="000000">
                      <a:alpha val="43137"/>
                    </a:srgbClr>
                  </a:outerShdw>
                </a:effectLst>
                <a:latin typeface="Calibri-Bold"/>
              </a:rPr>
              <a:t>What is going on in Crescent City? 	Why is sea level falling there?</a:t>
            </a:r>
            <a:endParaRPr lang="en-US" sz="2400" dirty="0">
              <a:solidFill>
                <a:schemeClr val="accent4">
                  <a:lumMod val="60000"/>
                  <a:lumOff val="40000"/>
                </a:schemeClr>
              </a:solidFill>
              <a:effectLst>
                <a:outerShdw blurRad="38100" dist="38100" dir="2700000" algn="tl">
                  <a:srgbClr val="000000">
                    <a:alpha val="43137"/>
                  </a:srgbClr>
                </a:outerShdw>
              </a:effectLst>
            </a:endParaRPr>
          </a:p>
        </p:txBody>
      </p:sp>
      <p:sp>
        <p:nvSpPr>
          <p:cNvPr id="8" name="Rectangle 7"/>
          <p:cNvSpPr/>
          <p:nvPr/>
        </p:nvSpPr>
        <p:spPr>
          <a:xfrm>
            <a:off x="7518401" y="-576449"/>
            <a:ext cx="1495922" cy="461665"/>
          </a:xfrm>
          <a:prstGeom prst="rect">
            <a:avLst/>
          </a:prstGeom>
        </p:spPr>
        <p:txBody>
          <a:bodyPr wrap="none">
            <a:spAutoFit/>
          </a:bodyPr>
          <a:lstStyle/>
          <a:p>
            <a:r>
              <a:rPr lang="en-US" sz="2400" b="1" dirty="0">
                <a:solidFill>
                  <a:schemeClr val="bg1"/>
                </a:solidFill>
                <a:effectLst>
                  <a:outerShdw blurRad="38100" dist="38100" dir="2700000" algn="tl">
                    <a:srgbClr val="000000">
                      <a:alpha val="43137"/>
                    </a:srgbClr>
                  </a:outerShdw>
                </a:effectLst>
                <a:latin typeface="Calibri-Bold"/>
              </a:rPr>
              <a:t>North Spit</a:t>
            </a:r>
            <a:endParaRPr lang="en-US" sz="2400" dirty="0">
              <a:solidFill>
                <a:schemeClr val="bg1"/>
              </a:solidFill>
              <a:effectLst>
                <a:outerShdw blurRad="38100" dist="38100" dir="2700000" algn="tl">
                  <a:srgbClr val="000000">
                    <a:alpha val="43137"/>
                  </a:srgbClr>
                </a:outerShdw>
              </a:effectLst>
            </a:endParaRPr>
          </a:p>
        </p:txBody>
      </p:sp>
      <p:pic>
        <p:nvPicPr>
          <p:cNvPr id="10" name="Picture 9" descr="Chart&#10;&#10;Description automatically generated with medium confidence">
            <a:extLst>
              <a:ext uri="{FF2B5EF4-FFF2-40B4-BE49-F238E27FC236}">
                <a16:creationId xmlns:a16="http://schemas.microsoft.com/office/drawing/2014/main" id="{0585015D-ED82-46F6-92F0-AA71E9CA3B59}"/>
              </a:ext>
            </a:extLst>
          </p:cNvPr>
          <p:cNvPicPr>
            <a:picLocks noChangeAspect="1"/>
          </p:cNvPicPr>
          <p:nvPr/>
        </p:nvPicPr>
        <p:blipFill rotWithShape="1">
          <a:blip r:embed="rId3">
            <a:extLst>
              <a:ext uri="{28A0092B-C50C-407E-A947-70E740481C1C}">
                <a14:useLocalDpi xmlns:a14="http://schemas.microsoft.com/office/drawing/2010/main" val="0"/>
              </a:ext>
            </a:extLst>
          </a:blip>
          <a:srcRect b="59185"/>
          <a:stretch/>
        </p:blipFill>
        <p:spPr>
          <a:xfrm>
            <a:off x="139908" y="1549400"/>
            <a:ext cx="11900840" cy="5019216"/>
          </a:xfrm>
          <a:prstGeom prst="rect">
            <a:avLst/>
          </a:prstGeom>
        </p:spPr>
      </p:pic>
    </p:spTree>
    <p:extLst>
      <p:ext uri="{BB962C8B-B14F-4D97-AF65-F5344CB8AC3E}">
        <p14:creationId xmlns:p14="http://schemas.microsoft.com/office/powerpoint/2010/main" val="2243586672"/>
      </p:ext>
    </p:extLst>
  </p:cSld>
  <p:clrMapOvr>
    <a:masterClrMapping/>
  </p:clrMapOvr>
  <p:transition spd="slow">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410635"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5209" t="73333" r="18316" b="10000"/>
          <a:stretch/>
        </p:blipFill>
        <p:spPr>
          <a:xfrm>
            <a:off x="1905001" y="5029200"/>
            <a:ext cx="2514600" cy="11430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5209" t="73333" r="18316" b="10000"/>
          <a:stretch/>
        </p:blipFill>
        <p:spPr>
          <a:xfrm>
            <a:off x="5654040" y="4008148"/>
            <a:ext cx="6341745" cy="248313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BCA3E0B2-45FD-4C3F-8517-7799DAE12590}"/>
              </a:ext>
            </a:extLst>
          </p:cNvPr>
          <p:cNvSpPr txBox="1"/>
          <p:nvPr/>
        </p:nvSpPr>
        <p:spPr>
          <a:xfrm>
            <a:off x="5410635" y="0"/>
            <a:ext cx="6781365" cy="3970318"/>
          </a:xfrm>
          <a:prstGeom prst="rect">
            <a:avLst/>
          </a:prstGeom>
          <a:noFill/>
        </p:spPr>
        <p:txBody>
          <a:bodyPr wrap="square" rtlCol="0">
            <a:spAutoFit/>
          </a:bodyPr>
          <a:lstStyle/>
          <a:p>
            <a:pPr marL="342900" indent="-342900">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If sea level is falling, that means that the land is rising faster than sea level.</a:t>
            </a:r>
          </a:p>
          <a:p>
            <a:pPr marL="342900" indent="-342900">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If sea level is rising faster than regional sea level, that means that the land is subsiding (going down).</a:t>
            </a:r>
          </a:p>
          <a:p>
            <a:r>
              <a:rPr lang="en-US" sz="2800" b="1" dirty="0">
                <a:solidFill>
                  <a:srgbClr val="FFC000"/>
                </a:solidFill>
                <a:effectLst>
                  <a:outerShdw blurRad="38100" dist="38100" dir="2700000" algn="tl">
                    <a:srgbClr val="000000">
                      <a:alpha val="43137"/>
                    </a:srgbClr>
                  </a:outerShdw>
                </a:effectLst>
              </a:rPr>
              <a:t>The crust at the Crescent City tide gage is experiencing tectonic uplift and the crust at the North Spit tide gage is tectonically subsiding.</a:t>
            </a:r>
          </a:p>
        </p:txBody>
      </p:sp>
    </p:spTree>
    <p:extLst>
      <p:ext uri="{BB962C8B-B14F-4D97-AF65-F5344CB8AC3E}">
        <p14:creationId xmlns:p14="http://schemas.microsoft.com/office/powerpoint/2010/main" val="3871222025"/>
      </p:ext>
    </p:extLst>
  </p:cSld>
  <p:clrMapOvr>
    <a:masterClrMapping/>
  </p:clrMapOvr>
  <p:transition spd="slow">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696199E5-0A14-4471-A37D-F1DFF5B5B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297907" cy="6686026"/>
          </a:xfrm>
          <a:prstGeom prst="rect">
            <a:avLst/>
          </a:prstGeom>
        </p:spPr>
      </p:pic>
      <p:pic>
        <p:nvPicPr>
          <p:cNvPr id="10" name="Picture 9" descr="Map&#10;&#10;Description automatically generated">
            <a:extLst>
              <a:ext uri="{FF2B5EF4-FFF2-40B4-BE49-F238E27FC236}">
                <a16:creationId xmlns:a16="http://schemas.microsoft.com/office/drawing/2014/main" id="{DE3D790F-89ED-49A1-942C-33DDF6CBF4AC}"/>
              </a:ext>
            </a:extLst>
          </p:cNvPr>
          <p:cNvPicPr>
            <a:picLocks noChangeAspect="1"/>
          </p:cNvPicPr>
          <p:nvPr/>
        </p:nvPicPr>
        <p:blipFill rotWithShape="1">
          <a:blip r:embed="rId4">
            <a:extLst>
              <a:ext uri="{28A0092B-C50C-407E-A947-70E740481C1C}">
                <a14:useLocalDpi xmlns:a14="http://schemas.microsoft.com/office/drawing/2010/main" val="0"/>
              </a:ext>
            </a:extLst>
          </a:blip>
          <a:srcRect t="2108" r="52776" b="87538"/>
          <a:stretch/>
        </p:blipFill>
        <p:spPr>
          <a:xfrm>
            <a:off x="8369710" y="840527"/>
            <a:ext cx="3314617" cy="1130460"/>
          </a:xfrm>
          <a:prstGeom prst="rect">
            <a:avLst/>
          </a:prstGeom>
        </p:spPr>
      </p:pic>
      <p:sp>
        <p:nvSpPr>
          <p:cNvPr id="11" name="TextBox 10">
            <a:extLst>
              <a:ext uri="{FF2B5EF4-FFF2-40B4-BE49-F238E27FC236}">
                <a16:creationId xmlns:a16="http://schemas.microsoft.com/office/drawing/2014/main" id="{513306DC-D938-4EFC-A530-53E271BC5E85}"/>
              </a:ext>
            </a:extLst>
          </p:cNvPr>
          <p:cNvSpPr txBox="1"/>
          <p:nvPr/>
        </p:nvSpPr>
        <p:spPr>
          <a:xfrm>
            <a:off x="4786342" y="277833"/>
            <a:ext cx="6427544" cy="4401205"/>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We use three types of geodetic data:</a:t>
            </a:r>
          </a:p>
          <a:p>
            <a:pPr marL="800100" lvl="1" indent="-342900">
              <a:buFont typeface="+mj-lt"/>
              <a:buAutoNum type="arabicPeriod"/>
            </a:pPr>
            <a:r>
              <a:rPr lang="en-US" sz="2800" b="1" dirty="0">
                <a:solidFill>
                  <a:schemeClr val="bg1"/>
                </a:solidFill>
                <a:effectLst>
                  <a:outerShdw blurRad="38100" dist="38100" dir="2700000" algn="tl">
                    <a:srgbClr val="000000">
                      <a:alpha val="43137"/>
                    </a:srgbClr>
                  </a:outerShdw>
                </a:effectLst>
              </a:rPr>
              <a:t>Tide Gage</a:t>
            </a:r>
          </a:p>
          <a:p>
            <a:pPr marL="800100" lvl="1" indent="-342900">
              <a:buFont typeface="+mj-lt"/>
              <a:buAutoNum type="arabicPeriod"/>
            </a:pPr>
            <a:r>
              <a:rPr lang="en-US" sz="2800" b="1" dirty="0">
                <a:solidFill>
                  <a:schemeClr val="bg1"/>
                </a:solidFill>
                <a:effectLst>
                  <a:outerShdw blurRad="38100" dist="38100" dir="2700000" algn="tl">
                    <a:srgbClr val="000000">
                      <a:alpha val="43137"/>
                    </a:srgbClr>
                  </a:outerShdw>
                </a:effectLst>
              </a:rPr>
              <a:t>GPS Site</a:t>
            </a:r>
          </a:p>
          <a:p>
            <a:pPr marL="800100" lvl="1" indent="-342900">
              <a:buFont typeface="+mj-lt"/>
              <a:buAutoNum type="arabicPeriod"/>
            </a:pPr>
            <a:r>
              <a:rPr lang="en-US" sz="2800" b="1" dirty="0">
                <a:solidFill>
                  <a:schemeClr val="bg1"/>
                </a:solidFill>
                <a:effectLst>
                  <a:outerShdw blurRad="38100" dist="38100" dir="2700000" algn="tl">
                    <a:srgbClr val="000000">
                      <a:alpha val="43137"/>
                    </a:srgbClr>
                  </a:outerShdw>
                </a:effectLst>
              </a:rPr>
              <a:t>Benchmark Site</a:t>
            </a:r>
          </a:p>
          <a:p>
            <a:pPr lvl="1"/>
            <a:endParaRPr lang="en-US" sz="2800" b="1" dirty="0">
              <a:solidFill>
                <a:schemeClr val="bg1"/>
              </a:solidFill>
              <a:effectLst>
                <a:outerShdw blurRad="38100" dist="38100" dir="2700000" algn="tl">
                  <a:srgbClr val="000000">
                    <a:alpha val="43137"/>
                  </a:srgbClr>
                </a:outerShdw>
              </a:effectLst>
            </a:endParaRPr>
          </a:p>
          <a:p>
            <a:r>
              <a:rPr lang="en-US" sz="2800" b="1" dirty="0">
                <a:solidFill>
                  <a:schemeClr val="bg1"/>
                </a:solidFill>
                <a:effectLst>
                  <a:outerShdw blurRad="38100" dist="38100" dir="2700000" algn="tl">
                    <a:srgbClr val="000000">
                      <a:alpha val="43137"/>
                    </a:srgbClr>
                  </a:outerShdw>
                </a:effectLst>
              </a:rPr>
              <a:t>&lt;&lt;&lt; This map shows the spatial distribution of geodetic sites in our study.</a:t>
            </a:r>
          </a:p>
          <a:p>
            <a:endParaRPr lang="en-US" sz="2800" b="1" dirty="0">
              <a:solidFill>
                <a:schemeClr val="bg1"/>
              </a:solidFill>
              <a:effectLst>
                <a:outerShdw blurRad="38100" dist="38100" dir="2700000" algn="tl">
                  <a:srgbClr val="000000">
                    <a:alpha val="43137"/>
                  </a:srgbClr>
                </a:outerShdw>
              </a:effectLst>
            </a:endParaRPr>
          </a:p>
          <a:p>
            <a:r>
              <a:rPr lang="en-US" sz="2800" b="1" dirty="0">
                <a:solidFill>
                  <a:schemeClr val="bg1"/>
                </a:solidFill>
                <a:effectLst>
                  <a:outerShdw blurRad="38100" dist="38100" dir="2700000" algn="tl">
                    <a:srgbClr val="000000">
                      <a:alpha val="43137"/>
                    </a:srgbClr>
                  </a:outerShdw>
                </a:effectLst>
              </a:rPr>
              <a:t>The next map series shows the results from our analyses.</a:t>
            </a:r>
          </a:p>
        </p:txBody>
      </p:sp>
      <p:grpSp>
        <p:nvGrpSpPr>
          <p:cNvPr id="9" name="Group 8">
            <a:extLst>
              <a:ext uri="{FF2B5EF4-FFF2-40B4-BE49-F238E27FC236}">
                <a16:creationId xmlns:a16="http://schemas.microsoft.com/office/drawing/2014/main" id="{248CBB56-29ED-49A7-B875-0F5A5EF31463}"/>
              </a:ext>
            </a:extLst>
          </p:cNvPr>
          <p:cNvGrpSpPr/>
          <p:nvPr/>
        </p:nvGrpSpPr>
        <p:grpSpPr>
          <a:xfrm>
            <a:off x="4297907" y="0"/>
            <a:ext cx="7894093" cy="6686026"/>
            <a:chOff x="4297907" y="0"/>
            <a:chExt cx="7894093" cy="6686026"/>
          </a:xfrm>
        </p:grpSpPr>
        <p:grpSp>
          <p:nvGrpSpPr>
            <p:cNvPr id="8" name="Group 7">
              <a:extLst>
                <a:ext uri="{FF2B5EF4-FFF2-40B4-BE49-F238E27FC236}">
                  <a16:creationId xmlns:a16="http://schemas.microsoft.com/office/drawing/2014/main" id="{D19FFF0C-737B-4C29-86EC-7FD86F2C5941}"/>
                </a:ext>
              </a:extLst>
            </p:cNvPr>
            <p:cNvGrpSpPr/>
            <p:nvPr/>
          </p:nvGrpSpPr>
          <p:grpSpPr>
            <a:xfrm>
              <a:off x="4297907" y="0"/>
              <a:ext cx="4457351" cy="6686026"/>
              <a:chOff x="4297907" y="0"/>
              <a:chExt cx="4457351" cy="6686026"/>
            </a:xfrm>
          </p:grpSpPr>
          <p:pic>
            <p:nvPicPr>
              <p:cNvPr id="3" name="Picture 2" descr="Map&#10;&#10;Description automatically generated">
                <a:extLst>
                  <a:ext uri="{FF2B5EF4-FFF2-40B4-BE49-F238E27FC236}">
                    <a16:creationId xmlns:a16="http://schemas.microsoft.com/office/drawing/2014/main" id="{F0537334-1E65-479B-AFF5-4095901EA6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7907" y="0"/>
                <a:ext cx="4457351" cy="6686026"/>
              </a:xfrm>
              <a:prstGeom prst="rect">
                <a:avLst/>
              </a:prstGeom>
            </p:spPr>
          </p:pic>
          <p:pic>
            <p:nvPicPr>
              <p:cNvPr id="4" name="Picture 3" descr="Map&#10;&#10;Description automatically generated">
                <a:extLst>
                  <a:ext uri="{FF2B5EF4-FFF2-40B4-BE49-F238E27FC236}">
                    <a16:creationId xmlns:a16="http://schemas.microsoft.com/office/drawing/2014/main" id="{FE41E608-E357-4698-8A06-689001715696}"/>
                  </a:ext>
                </a:extLst>
              </p:cNvPr>
              <p:cNvPicPr>
                <a:picLocks noChangeAspect="1"/>
              </p:cNvPicPr>
              <p:nvPr/>
            </p:nvPicPr>
            <p:blipFill rotWithShape="1">
              <a:blip r:embed="rId5">
                <a:extLst>
                  <a:ext uri="{28A0092B-C50C-407E-A947-70E740481C1C}">
                    <a14:useLocalDpi xmlns:a14="http://schemas.microsoft.com/office/drawing/2010/main" val="0"/>
                  </a:ext>
                </a:extLst>
              </a:blip>
              <a:srcRect t="2572" r="53419" b="37014"/>
              <a:stretch/>
            </p:blipFill>
            <p:spPr>
              <a:xfrm>
                <a:off x="4297907" y="171974"/>
                <a:ext cx="2076275" cy="4039299"/>
              </a:xfrm>
              <a:prstGeom prst="rect">
                <a:avLst/>
              </a:prstGeom>
              <a:ln>
                <a:noFill/>
              </a:ln>
              <a:effectLst>
                <a:outerShdw blurRad="292100" dist="139700" dir="2700000" algn="tl" rotWithShape="0">
                  <a:srgbClr val="333333">
                    <a:alpha val="65000"/>
                  </a:srgbClr>
                </a:outerShdw>
              </a:effectLst>
            </p:spPr>
          </p:pic>
        </p:grpSp>
        <p:pic>
          <p:nvPicPr>
            <p:cNvPr id="5" name="Picture 4" descr="Map&#10;&#10;Description automatically generated">
              <a:extLst>
                <a:ext uri="{FF2B5EF4-FFF2-40B4-BE49-F238E27FC236}">
                  <a16:creationId xmlns:a16="http://schemas.microsoft.com/office/drawing/2014/main" id="{E5E22798-92D2-4103-8010-FBFB2D7AECB6}"/>
                </a:ext>
              </a:extLst>
            </p:cNvPr>
            <p:cNvPicPr>
              <a:picLocks noChangeAspect="1"/>
            </p:cNvPicPr>
            <p:nvPr/>
          </p:nvPicPr>
          <p:blipFill rotWithShape="1">
            <a:blip r:embed="rId5">
              <a:extLst>
                <a:ext uri="{28A0092B-C50C-407E-A947-70E740481C1C}">
                  <a14:useLocalDpi xmlns:a14="http://schemas.microsoft.com/office/drawing/2010/main" val="0"/>
                </a:ext>
              </a:extLst>
            </a:blip>
            <a:srcRect t="2572" r="53419" b="37014"/>
            <a:stretch/>
          </p:blipFill>
          <p:spPr>
            <a:xfrm>
              <a:off x="8755258" y="0"/>
              <a:ext cx="3436742" cy="6686026"/>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85584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10;&#10;Description automatically generated">
            <a:extLst>
              <a:ext uri="{FF2B5EF4-FFF2-40B4-BE49-F238E27FC236}">
                <a16:creationId xmlns:a16="http://schemas.microsoft.com/office/drawing/2014/main" id="{3083AF11-D3AB-49FB-9B5F-82064E19D3CA}"/>
              </a:ext>
            </a:extLst>
          </p:cNvPr>
          <p:cNvPicPr>
            <a:picLocks noChangeAspect="1"/>
          </p:cNvPicPr>
          <p:nvPr/>
        </p:nvPicPr>
        <p:blipFill rotWithShape="1">
          <a:blip r:embed="rId3">
            <a:extLst>
              <a:ext uri="{28A0092B-C50C-407E-A947-70E740481C1C}">
                <a14:useLocalDpi xmlns:a14="http://schemas.microsoft.com/office/drawing/2010/main" val="0"/>
              </a:ext>
            </a:extLst>
          </a:blip>
          <a:srcRect b="51435"/>
          <a:stretch/>
        </p:blipFill>
        <p:spPr>
          <a:xfrm>
            <a:off x="0" y="0"/>
            <a:ext cx="12192000" cy="4142141"/>
          </a:xfrm>
          <a:prstGeom prst="rect">
            <a:avLst/>
          </a:prstGeom>
        </p:spPr>
      </p:pic>
      <p:grpSp>
        <p:nvGrpSpPr>
          <p:cNvPr id="12" name="Group 11">
            <a:extLst>
              <a:ext uri="{FF2B5EF4-FFF2-40B4-BE49-F238E27FC236}">
                <a16:creationId xmlns:a16="http://schemas.microsoft.com/office/drawing/2014/main" id="{2A1CF4E1-9A21-42EA-8E45-B8B631174CBC}"/>
              </a:ext>
            </a:extLst>
          </p:cNvPr>
          <p:cNvGrpSpPr/>
          <p:nvPr/>
        </p:nvGrpSpPr>
        <p:grpSpPr>
          <a:xfrm>
            <a:off x="3468848" y="1063951"/>
            <a:ext cx="7441035" cy="1746361"/>
            <a:chOff x="3468848" y="1063951"/>
            <a:chExt cx="7441035" cy="1746361"/>
          </a:xfrm>
        </p:grpSpPr>
        <p:sp>
          <p:nvSpPr>
            <p:cNvPr id="7" name="Freeform: Shape 6">
              <a:extLst>
                <a:ext uri="{FF2B5EF4-FFF2-40B4-BE49-F238E27FC236}">
                  <a16:creationId xmlns:a16="http://schemas.microsoft.com/office/drawing/2014/main" id="{F15DBD9D-CCC1-434D-B3D8-304C82E0CE17}"/>
                </a:ext>
              </a:extLst>
            </p:cNvPr>
            <p:cNvSpPr/>
            <p:nvPr/>
          </p:nvSpPr>
          <p:spPr>
            <a:xfrm>
              <a:off x="3468848" y="1264560"/>
              <a:ext cx="7441035" cy="1545752"/>
            </a:xfrm>
            <a:custGeom>
              <a:avLst/>
              <a:gdLst>
                <a:gd name="connsiteX0" fmla="*/ 7441035 w 7441035"/>
                <a:gd name="connsiteY0" fmla="*/ 44123 h 1545752"/>
                <a:gd name="connsiteX1" fmla="*/ 4819475 w 7441035"/>
                <a:gd name="connsiteY1" fmla="*/ 39928 h 1545752"/>
                <a:gd name="connsiteX2" fmla="*/ 2684477 w 7441035"/>
                <a:gd name="connsiteY2" fmla="*/ 56706 h 1545752"/>
                <a:gd name="connsiteX3" fmla="*/ 1057013 w 7441035"/>
                <a:gd name="connsiteY3" fmla="*/ 748798 h 1545752"/>
                <a:gd name="connsiteX4" fmla="*/ 0 w 7441035"/>
                <a:gd name="connsiteY4" fmla="*/ 1545752 h 154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1035" h="1545752">
                  <a:moveTo>
                    <a:pt x="7441035" y="44123"/>
                  </a:moveTo>
                  <a:lnTo>
                    <a:pt x="4819475" y="39928"/>
                  </a:lnTo>
                  <a:cubicBezTo>
                    <a:pt x="4026715" y="42025"/>
                    <a:pt x="3311554" y="-61439"/>
                    <a:pt x="2684477" y="56706"/>
                  </a:cubicBezTo>
                  <a:cubicBezTo>
                    <a:pt x="2057400" y="174851"/>
                    <a:pt x="1504426" y="500624"/>
                    <a:pt x="1057013" y="748798"/>
                  </a:cubicBezTo>
                  <a:cubicBezTo>
                    <a:pt x="609600" y="996972"/>
                    <a:pt x="304800" y="1271362"/>
                    <a:pt x="0" y="1545752"/>
                  </a:cubicBezTo>
                </a:path>
              </a:pathLst>
            </a:custGeom>
            <a:noFill/>
            <a:ln w="152400" cap="rnd">
              <a:solidFill>
                <a:schemeClr val="accent1">
                  <a:shade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2C333E48-06BC-4E52-8164-4D389333CF6F}"/>
                </a:ext>
              </a:extLst>
            </p:cNvPr>
            <p:cNvCxnSpPr/>
            <p:nvPr/>
          </p:nvCxnSpPr>
          <p:spPr>
            <a:xfrm>
              <a:off x="3670419" y="1063951"/>
              <a:ext cx="0" cy="1333144"/>
            </a:xfrm>
            <a:prstGeom prst="straightConnector1">
              <a:avLst/>
            </a:prstGeom>
            <a:ln w="76200" cap="rnd">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ACD731D5-9299-479A-85D1-1AC743B2CFAC}"/>
              </a:ext>
            </a:extLst>
          </p:cNvPr>
          <p:cNvSpPr txBox="1"/>
          <p:nvPr/>
        </p:nvSpPr>
        <p:spPr>
          <a:xfrm>
            <a:off x="11194991" y="290557"/>
            <a:ext cx="576633" cy="369332"/>
          </a:xfrm>
          <a:prstGeom prst="rect">
            <a:avLst/>
          </a:prstGeom>
          <a:noFill/>
        </p:spPr>
        <p:txBody>
          <a:bodyPr wrap="none" rtlCol="0">
            <a:spAutoFit/>
          </a:bodyPr>
          <a:lstStyle/>
          <a:p>
            <a:r>
              <a:rPr lang="en-US" b="1" dirty="0"/>
              <a:t>East</a:t>
            </a:r>
          </a:p>
        </p:txBody>
      </p:sp>
      <p:sp>
        <p:nvSpPr>
          <p:cNvPr id="11" name="TextBox 10">
            <a:extLst>
              <a:ext uri="{FF2B5EF4-FFF2-40B4-BE49-F238E27FC236}">
                <a16:creationId xmlns:a16="http://schemas.microsoft.com/office/drawing/2014/main" id="{EE8520DB-17D2-4EBF-9FFC-021C2B214F79}"/>
              </a:ext>
            </a:extLst>
          </p:cNvPr>
          <p:cNvSpPr txBox="1"/>
          <p:nvPr/>
        </p:nvSpPr>
        <p:spPr>
          <a:xfrm>
            <a:off x="776243" y="290557"/>
            <a:ext cx="670825" cy="369332"/>
          </a:xfrm>
          <a:prstGeom prst="rect">
            <a:avLst/>
          </a:prstGeom>
          <a:noFill/>
        </p:spPr>
        <p:txBody>
          <a:bodyPr wrap="none" rtlCol="0">
            <a:spAutoFit/>
          </a:bodyPr>
          <a:lstStyle/>
          <a:p>
            <a:r>
              <a:rPr lang="en-US" b="1" dirty="0"/>
              <a:t>West</a:t>
            </a:r>
          </a:p>
        </p:txBody>
      </p:sp>
      <p:pic>
        <p:nvPicPr>
          <p:cNvPr id="13" name="Picture 12">
            <a:extLst>
              <a:ext uri="{FF2B5EF4-FFF2-40B4-BE49-F238E27FC236}">
                <a16:creationId xmlns:a16="http://schemas.microsoft.com/office/drawing/2014/main" id="{831B4BA3-B4AE-4E51-A854-F60AC73808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9863"/>
          <a:stretch/>
        </p:blipFill>
        <p:spPr>
          <a:xfrm>
            <a:off x="53040" y="4201119"/>
            <a:ext cx="3315000" cy="2410925"/>
          </a:xfrm>
          <a:prstGeom prst="rect">
            <a:avLst/>
          </a:prstGeom>
        </p:spPr>
      </p:pic>
      <p:pic>
        <p:nvPicPr>
          <p:cNvPr id="14" name="Picture 13">
            <a:extLst>
              <a:ext uri="{FF2B5EF4-FFF2-40B4-BE49-F238E27FC236}">
                <a16:creationId xmlns:a16="http://schemas.microsoft.com/office/drawing/2014/main" id="{435A8AEB-8886-42A2-A1C3-735FB27508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5" t="60069" r="18104" b="16025"/>
          <a:stretch/>
        </p:blipFill>
        <p:spPr>
          <a:xfrm>
            <a:off x="3423919" y="4201119"/>
            <a:ext cx="4988561" cy="2410925"/>
          </a:xfrm>
          <a:prstGeom prst="rect">
            <a:avLst/>
          </a:prstGeom>
        </p:spPr>
      </p:pic>
      <p:sp>
        <p:nvSpPr>
          <p:cNvPr id="15" name="TextBox 14">
            <a:extLst>
              <a:ext uri="{FF2B5EF4-FFF2-40B4-BE49-F238E27FC236}">
                <a16:creationId xmlns:a16="http://schemas.microsoft.com/office/drawing/2014/main" id="{1F1A16F5-4AC7-4570-BFA8-61CA1E012F4C}"/>
              </a:ext>
            </a:extLst>
          </p:cNvPr>
          <p:cNvSpPr txBox="1"/>
          <p:nvPr/>
        </p:nvSpPr>
        <p:spPr>
          <a:xfrm>
            <a:off x="8412480" y="4248780"/>
            <a:ext cx="3779520" cy="1938992"/>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All geodetic data provide evidence for westward down warping of the crust associated with Cascadia subduction zone tectonics.</a:t>
            </a:r>
          </a:p>
        </p:txBody>
      </p:sp>
    </p:spTree>
    <p:extLst>
      <p:ext uri="{BB962C8B-B14F-4D97-AF65-F5344CB8AC3E}">
        <p14:creationId xmlns:p14="http://schemas.microsoft.com/office/powerpoint/2010/main" val="257474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EoO_10e_Figure_02_14"/>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371"/>
          <a:stretch/>
        </p:blipFill>
        <p:spPr bwMode="auto">
          <a:xfrm>
            <a:off x="1637950" y="142613"/>
            <a:ext cx="8618538" cy="627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4" name="Title 1"/>
          <p:cNvSpPr txBox="1">
            <a:spLocks/>
          </p:cNvSpPr>
          <p:nvPr/>
        </p:nvSpPr>
        <p:spPr bwMode="auto">
          <a:xfrm>
            <a:off x="7505350" y="142613"/>
            <a:ext cx="2751138"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b="1" dirty="0">
                <a:solidFill>
                  <a:schemeClr val="bg1"/>
                </a:solidFill>
                <a:effectLst>
                  <a:outerShdw blurRad="38100" dist="38100" dir="2700000" algn="tl">
                    <a:srgbClr val="000000">
                      <a:alpha val="43137"/>
                    </a:srgbClr>
                  </a:outerShdw>
                </a:effectLst>
                <a:latin typeface="+mn-lt"/>
              </a:rPr>
              <a:t>Types of Plate Boundaries</a:t>
            </a:r>
          </a:p>
        </p:txBody>
      </p:sp>
      <p:sp>
        <p:nvSpPr>
          <p:cNvPr id="35845" name="Text Box 3"/>
          <p:cNvSpPr txBox="1">
            <a:spLocks noChangeArrowheads="1"/>
          </p:cNvSpPr>
          <p:nvPr/>
        </p:nvSpPr>
        <p:spPr bwMode="auto">
          <a:xfrm>
            <a:off x="2018950" y="2303201"/>
            <a:ext cx="16318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solidFill>
                  <a:schemeClr val="bg1"/>
                </a:solidFill>
                <a:effectLst>
                  <a:outerShdw blurRad="38100" dist="38100" dir="2700000" algn="tl">
                    <a:srgbClr val="000000">
                      <a:alpha val="43137"/>
                    </a:srgbClr>
                  </a:outerShdw>
                </a:effectLst>
                <a:latin typeface="+mn-lt"/>
              </a:rPr>
              <a:t>Divergent</a:t>
            </a:r>
          </a:p>
        </p:txBody>
      </p:sp>
      <p:sp>
        <p:nvSpPr>
          <p:cNvPr id="35846" name="Text Box 3"/>
          <p:cNvSpPr txBox="1">
            <a:spLocks noChangeArrowheads="1"/>
          </p:cNvSpPr>
          <p:nvPr/>
        </p:nvSpPr>
        <p:spPr bwMode="auto">
          <a:xfrm>
            <a:off x="3852514" y="4360601"/>
            <a:ext cx="18880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solidFill>
                  <a:schemeClr val="bg1"/>
                </a:solidFill>
                <a:effectLst>
                  <a:outerShdw blurRad="38100" dist="38100" dir="2700000" algn="tl">
                    <a:srgbClr val="000000">
                      <a:alpha val="43137"/>
                    </a:srgbClr>
                  </a:outerShdw>
                </a:effectLst>
                <a:latin typeface="+mn-lt"/>
              </a:rPr>
              <a:t>Convergent</a:t>
            </a:r>
          </a:p>
        </p:txBody>
      </p:sp>
      <p:sp>
        <p:nvSpPr>
          <p:cNvPr id="35847" name="Text Box 3"/>
          <p:cNvSpPr txBox="1">
            <a:spLocks noChangeArrowheads="1"/>
          </p:cNvSpPr>
          <p:nvPr/>
        </p:nvSpPr>
        <p:spPr bwMode="auto">
          <a:xfrm>
            <a:off x="7738714" y="6017951"/>
            <a:ext cx="34479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solidFill>
                  <a:schemeClr val="bg1"/>
                </a:solidFill>
                <a:effectLst>
                  <a:outerShdw blurRad="38100" dist="38100" dir="2700000" algn="tl">
                    <a:srgbClr val="000000">
                      <a:alpha val="43137"/>
                    </a:srgbClr>
                  </a:outerShdw>
                </a:effectLst>
                <a:latin typeface="+mn-lt"/>
              </a:rPr>
              <a:t>Transform (strike-slip)</a:t>
            </a:r>
          </a:p>
        </p:txBody>
      </p:sp>
    </p:spTree>
    <p:extLst>
      <p:ext uri="{BB962C8B-B14F-4D97-AF65-F5344CB8AC3E}">
        <p14:creationId xmlns:p14="http://schemas.microsoft.com/office/powerpoint/2010/main" val="33264024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F45AF2DB-C33A-4071-90FB-C434ECF566BC}"/>
              </a:ext>
            </a:extLst>
          </p:cNvPr>
          <p:cNvSpPr txBox="1"/>
          <p:nvPr/>
        </p:nvSpPr>
        <p:spPr>
          <a:xfrm>
            <a:off x="797090" y="7169448"/>
            <a:ext cx="8579634" cy="3908762"/>
          </a:xfrm>
          <a:prstGeom prst="rect">
            <a:avLst/>
          </a:prstGeom>
          <a:noFill/>
        </p:spPr>
        <p:txBody>
          <a:bodyPr wrap="square" rtlCol="0">
            <a:spAutoFit/>
          </a:bodyPr>
          <a:lstStyle/>
          <a:p>
            <a:r>
              <a:rPr lang="en-US" sz="32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List of Partners</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California Geological Survey</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California Governor's Office of Emergency Services</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County and City Officials in Humboldt County</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Redwood Coast Tsunami Work Group</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National Weather Service</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Humboldt State University</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University of Southern California</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AECOM</a:t>
            </a:r>
          </a:p>
          <a:p>
            <a:pPr lvl="2"/>
            <a:r>
              <a:rPr lang="en-US" sz="2400" b="1" dirty="0">
                <a:solidFill>
                  <a:schemeClr val="accent4">
                    <a:lumMod val="20000"/>
                    <a:lumOff val="8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National Tsunami Hazard Mitigation Program</a:t>
            </a:r>
          </a:p>
        </p:txBody>
      </p:sp>
      <p:sp>
        <p:nvSpPr>
          <p:cNvPr id="31" name="Rectangle 30">
            <a:extLst>
              <a:ext uri="{FF2B5EF4-FFF2-40B4-BE49-F238E27FC236}">
                <a16:creationId xmlns:a16="http://schemas.microsoft.com/office/drawing/2014/main" id="{6BE47199-C14C-4A95-9AA7-1D83AA335AE1}"/>
              </a:ext>
            </a:extLst>
          </p:cNvPr>
          <p:cNvSpPr/>
          <p:nvPr/>
        </p:nvSpPr>
        <p:spPr>
          <a:xfrm>
            <a:off x="626870" y="2413337"/>
            <a:ext cx="4554799" cy="1015663"/>
          </a:xfrm>
          <a:prstGeom prst="rect">
            <a:avLst/>
          </a:prstGeom>
        </p:spPr>
        <p:txBody>
          <a:bodyPr wrap="square">
            <a:spAutoFit/>
          </a:bodyPr>
          <a:lstStyle/>
          <a:p>
            <a:r>
              <a:rPr lang="en-US" sz="6000" b="1" dirty="0">
                <a:solidFill>
                  <a:schemeClr val="bg1"/>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Thank You!</a:t>
            </a:r>
            <a:endParaRPr lang="en-US" sz="6000" dirty="0">
              <a:solidFill>
                <a:schemeClr val="bg1"/>
              </a:solidFill>
              <a:effectLst>
                <a:outerShdw blurRad="38100" dist="38100" dir="2700000" algn="tl">
                  <a:srgbClr val="000000">
                    <a:alpha val="43137"/>
                  </a:srgbClr>
                </a:outerShdw>
              </a:effectLst>
              <a:latin typeface="Lora" panose="00000500000000000000" pitchFamily="2" charset="0"/>
            </a:endParaRPr>
          </a:p>
        </p:txBody>
      </p:sp>
      <p:sp>
        <p:nvSpPr>
          <p:cNvPr id="16" name="TextBox 15">
            <a:extLst>
              <a:ext uri="{FF2B5EF4-FFF2-40B4-BE49-F238E27FC236}">
                <a16:creationId xmlns:a16="http://schemas.microsoft.com/office/drawing/2014/main" id="{7C599880-2297-4046-96CD-4577BCBB426A}"/>
              </a:ext>
            </a:extLst>
          </p:cNvPr>
          <p:cNvSpPr txBox="1"/>
          <p:nvPr/>
        </p:nvSpPr>
        <p:spPr>
          <a:xfrm>
            <a:off x="0" y="6651144"/>
            <a:ext cx="3066865" cy="230832"/>
          </a:xfrm>
          <a:prstGeom prst="rect">
            <a:avLst/>
          </a:prstGeom>
          <a:noFill/>
        </p:spPr>
        <p:txBody>
          <a:bodyPr wrap="none" rtlCol="0">
            <a:spAutoFit/>
          </a:bodyPr>
          <a:lstStyle/>
          <a:p>
            <a:r>
              <a:rPr lang="en-US" sz="900" b="1"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California Department of Conservation | tsunami.ca.gov</a:t>
            </a:r>
          </a:p>
        </p:txBody>
      </p:sp>
      <p:sp>
        <p:nvSpPr>
          <p:cNvPr id="15" name="Rectangle 14">
            <a:extLst>
              <a:ext uri="{FF2B5EF4-FFF2-40B4-BE49-F238E27FC236}">
                <a16:creationId xmlns:a16="http://schemas.microsoft.com/office/drawing/2014/main" id="{C424E59F-01D8-49CE-AD7B-530735E40E10}"/>
              </a:ext>
            </a:extLst>
          </p:cNvPr>
          <p:cNvSpPr/>
          <p:nvPr/>
        </p:nvSpPr>
        <p:spPr>
          <a:xfrm>
            <a:off x="7967462" y="4930704"/>
            <a:ext cx="3836307" cy="1323439"/>
          </a:xfrm>
          <a:prstGeom prst="rect">
            <a:avLst/>
          </a:prstGeom>
        </p:spPr>
        <p:txBody>
          <a:bodyPr wrap="none">
            <a:spAutoFit/>
          </a:bodyPr>
          <a:lstStyle/>
          <a:p>
            <a:r>
              <a:rPr lang="en-US" sz="4000" b="1" dirty="0">
                <a:solidFill>
                  <a:srgbClr val="FDB515"/>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Are there </a:t>
            </a:r>
          </a:p>
          <a:p>
            <a:r>
              <a:rPr lang="en-US" sz="4000" b="1" dirty="0">
                <a:solidFill>
                  <a:srgbClr val="FDB515"/>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any questions?</a:t>
            </a:r>
            <a:endParaRPr lang="en-US" sz="4000" dirty="0">
              <a:solidFill>
                <a:srgbClr val="FDB515"/>
              </a:solidFill>
              <a:effectLst>
                <a:outerShdw blurRad="38100" dist="38100" dir="2700000" algn="tl">
                  <a:srgbClr val="000000">
                    <a:alpha val="43137"/>
                  </a:srgbClr>
                </a:outerShdw>
              </a:effectLst>
              <a:latin typeface="Lora" panose="00000500000000000000" pitchFamily="2" charset="0"/>
            </a:endParaRPr>
          </a:p>
        </p:txBody>
      </p:sp>
      <p:pic>
        <p:nvPicPr>
          <p:cNvPr id="19" name="Picture 18" descr="A close up of a logo&#10;&#10;Description automatically generated">
            <a:extLst>
              <a:ext uri="{FF2B5EF4-FFF2-40B4-BE49-F238E27FC236}">
                <a16:creationId xmlns:a16="http://schemas.microsoft.com/office/drawing/2014/main" id="{1BFD8BE7-83E9-4AF6-A285-D74C87F7A75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586" y="192642"/>
            <a:ext cx="5035083" cy="1798244"/>
          </a:xfrm>
          <a:prstGeom prst="rect">
            <a:avLst/>
          </a:prstGeom>
        </p:spPr>
      </p:pic>
      <p:pic>
        <p:nvPicPr>
          <p:cNvPr id="3" name="Picture 2">
            <a:extLst>
              <a:ext uri="{FF2B5EF4-FFF2-40B4-BE49-F238E27FC236}">
                <a16:creationId xmlns:a16="http://schemas.microsoft.com/office/drawing/2014/main" id="{5FACD646-512D-4CE0-802D-EFF2465595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473" y="189188"/>
            <a:ext cx="6464941" cy="4353376"/>
          </a:xfrm>
          <a:prstGeom prst="rect">
            <a:avLst/>
          </a:prstGeom>
        </p:spPr>
      </p:pic>
      <p:sp>
        <p:nvSpPr>
          <p:cNvPr id="2" name="TextBox 1">
            <a:extLst>
              <a:ext uri="{FF2B5EF4-FFF2-40B4-BE49-F238E27FC236}">
                <a16:creationId xmlns:a16="http://schemas.microsoft.com/office/drawing/2014/main" id="{BDFA185D-CECA-4D2E-BF0F-CFA2017BD49E}"/>
              </a:ext>
            </a:extLst>
          </p:cNvPr>
          <p:cNvSpPr txBox="1"/>
          <p:nvPr/>
        </p:nvSpPr>
        <p:spPr>
          <a:xfrm rot="20615388">
            <a:off x="5789104" y="706362"/>
            <a:ext cx="1449371" cy="369332"/>
          </a:xfrm>
          <a:prstGeom prst="rect">
            <a:avLst/>
          </a:prstGeom>
          <a:solidFill>
            <a:schemeClr val="bg1"/>
          </a:solidFill>
          <a:ln>
            <a:solidFill>
              <a:schemeClr val="tx1"/>
            </a:solidFill>
          </a:ln>
        </p:spPr>
        <p:txBody>
          <a:bodyPr wrap="none" rtlCol="0">
            <a:spAutoFit/>
          </a:bodyPr>
          <a:lstStyle/>
          <a:p>
            <a:r>
              <a:rPr lang="en-US" b="1" i="1" dirty="0">
                <a:solidFill>
                  <a:srgbClr val="FF0000"/>
                </a:solidFill>
              </a:rPr>
              <a:t>DRAFT TABLE</a:t>
            </a:r>
          </a:p>
        </p:txBody>
      </p:sp>
      <p:sp>
        <p:nvSpPr>
          <p:cNvPr id="4" name="Rectangle 3">
            <a:extLst>
              <a:ext uri="{FF2B5EF4-FFF2-40B4-BE49-F238E27FC236}">
                <a16:creationId xmlns:a16="http://schemas.microsoft.com/office/drawing/2014/main" id="{3B8930DE-6873-4971-B290-143667F00C2E}"/>
              </a:ext>
            </a:extLst>
          </p:cNvPr>
          <p:cNvSpPr/>
          <p:nvPr/>
        </p:nvSpPr>
        <p:spPr>
          <a:xfrm>
            <a:off x="7261124" y="3391505"/>
            <a:ext cx="489505" cy="2757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4102FD-FB81-4777-ACFD-66C2E867CCF7}"/>
              </a:ext>
            </a:extLst>
          </p:cNvPr>
          <p:cNvSpPr/>
          <p:nvPr/>
        </p:nvSpPr>
        <p:spPr>
          <a:xfrm>
            <a:off x="184727" y="4303707"/>
            <a:ext cx="5439084" cy="2308324"/>
          </a:xfrm>
          <a:prstGeom prst="rect">
            <a:avLst/>
          </a:prstGeom>
        </p:spPr>
        <p:txBody>
          <a:bodyPr wrap="square">
            <a:spAutoFit/>
          </a:bodyPr>
          <a:lstStyle/>
          <a:p>
            <a:r>
              <a:rPr lang="en-US" sz="2400" b="1" dirty="0">
                <a:solidFill>
                  <a:srgbClr val="FFC000"/>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Jason “Jay” R. Patton Ph.D. PG 9758</a:t>
            </a:r>
          </a:p>
          <a:p>
            <a:r>
              <a:rPr lang="en-US" sz="2000" dirty="0">
                <a:solidFill>
                  <a:schemeClr val="bg1">
                    <a:lumMod val="75000"/>
                  </a:schemeClr>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Engineering Geologist</a:t>
            </a:r>
            <a:br>
              <a:rPr lang="en-US" sz="2000" dirty="0">
                <a:solidFill>
                  <a:schemeClr val="bg1">
                    <a:lumMod val="75000"/>
                  </a:schemeClr>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br>
            <a:r>
              <a:rPr lang="en-US" sz="2000" dirty="0">
                <a:solidFill>
                  <a:schemeClr val="bg1">
                    <a:lumMod val="75000"/>
                  </a:schemeClr>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Tsunami Unit/CGS Seismic Hazards Program</a:t>
            </a:r>
          </a:p>
          <a:p>
            <a:r>
              <a:rPr lang="en-US" sz="2000" dirty="0">
                <a:solidFill>
                  <a:schemeClr val="bg1">
                    <a:lumMod val="75000"/>
                  </a:schemeClr>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Jason.Patton@conservation.ca.gov </a:t>
            </a:r>
          </a:p>
          <a:p>
            <a:r>
              <a:rPr lang="en-US" sz="2000" dirty="0">
                <a:solidFill>
                  <a:schemeClr val="bg1">
                    <a:lumMod val="75000"/>
                  </a:schemeClr>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also, Adjunct Faculty, HSU Dept. of Geology </a:t>
            </a:r>
          </a:p>
          <a:p>
            <a:r>
              <a:rPr lang="en-US" sz="2000" b="1" dirty="0">
                <a:solidFill>
                  <a:schemeClr val="bg1">
                    <a:lumMod val="85000"/>
                  </a:schemeClr>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There is a large team of geologists who have contributed to the content in this presentation!</a:t>
            </a:r>
          </a:p>
        </p:txBody>
      </p:sp>
    </p:spTree>
    <p:extLst>
      <p:ext uri="{BB962C8B-B14F-4D97-AF65-F5344CB8AC3E}">
        <p14:creationId xmlns:p14="http://schemas.microsoft.com/office/powerpoint/2010/main" val="3596799845"/>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259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7565" y="0"/>
            <a:ext cx="4174435" cy="6858000"/>
          </a:xfrm>
          <a:prstGeom prst="rect">
            <a:avLst/>
          </a:prstGeom>
        </p:spPr>
      </p:pic>
      <p:sp>
        <p:nvSpPr>
          <p:cNvPr id="3" name="Rectangle 2"/>
          <p:cNvSpPr/>
          <p:nvPr/>
        </p:nvSpPr>
        <p:spPr>
          <a:xfrm>
            <a:off x="80456" y="93677"/>
            <a:ext cx="7937109" cy="5509200"/>
          </a:xfrm>
          <a:prstGeom prst="rect">
            <a:avLst/>
          </a:prstGeom>
        </p:spPr>
        <p:txBody>
          <a:bodyPr wrap="none">
            <a:spAutoFit/>
          </a:bodyPr>
          <a:lstStyle/>
          <a:p>
            <a:r>
              <a:rPr lang="en-US" sz="4400" b="1" dirty="0">
                <a:solidFill>
                  <a:srgbClr val="FFC000"/>
                </a:solidFill>
                <a:effectLst>
                  <a:outerShdw blurRad="38100" dist="38100" dir="2700000" algn="tl">
                    <a:srgbClr val="000000">
                      <a:alpha val="43137"/>
                    </a:srgbClr>
                  </a:outerShdw>
                </a:effectLst>
                <a:latin typeface="Calibri" panose="020F0502020204030204" pitchFamily="34" charset="0"/>
              </a:rPr>
              <a:t>Tide Gage Sites (1970’s-2010’s)</a:t>
            </a:r>
          </a:p>
          <a:p>
            <a:endParaRPr lang="en-US" sz="4400" b="1" dirty="0">
              <a:solidFill>
                <a:srgbClr val="FFC000"/>
              </a:solidFill>
              <a:effectLst>
                <a:outerShdw blurRad="38100" dist="38100" dir="2700000" algn="tl">
                  <a:srgbClr val="000000">
                    <a:alpha val="43137"/>
                  </a:srgbClr>
                </a:outerShdw>
              </a:effectLst>
              <a:latin typeface="Calibri" panose="020F0502020204030204" pitchFamily="34" charset="0"/>
            </a:endParaRPr>
          </a:p>
          <a:p>
            <a:pPr marL="1028700" lvl="1" indent="-571500">
              <a:buFont typeface="Arial" panose="020B0604020202020204" pitchFamily="34" charset="0"/>
              <a:buChar char="•"/>
            </a:pPr>
            <a:r>
              <a:rPr lang="en-US" sz="4400" b="1" dirty="0">
                <a:solidFill>
                  <a:schemeClr val="bg1"/>
                </a:solidFill>
                <a:effectLst>
                  <a:outerShdw blurRad="38100" dist="38100" dir="2700000" algn="tl">
                    <a:srgbClr val="000000">
                      <a:alpha val="43137"/>
                    </a:srgbClr>
                  </a:outerShdw>
                </a:effectLst>
                <a:latin typeface="Calibri" panose="020F0502020204030204" pitchFamily="34" charset="0"/>
              </a:rPr>
              <a:t>Crescent City (NOAA; 1930’s)</a:t>
            </a:r>
          </a:p>
          <a:p>
            <a:pPr marL="1028700" lvl="1" indent="-571500">
              <a:buFont typeface="Arial" panose="020B0604020202020204" pitchFamily="34" charset="0"/>
              <a:buChar char="•"/>
            </a:pPr>
            <a:r>
              <a:rPr lang="en-US" sz="4400" b="1" dirty="0">
                <a:solidFill>
                  <a:schemeClr val="bg1"/>
                </a:solidFill>
                <a:effectLst>
                  <a:outerShdw blurRad="38100" dist="38100" dir="2700000" algn="tl">
                    <a:srgbClr val="000000">
                      <a:alpha val="43137"/>
                    </a:srgbClr>
                  </a:outerShdw>
                </a:effectLst>
                <a:latin typeface="Calibri" panose="020F0502020204030204" pitchFamily="34" charset="0"/>
              </a:rPr>
              <a:t>Mad River Slough (NHE)</a:t>
            </a:r>
          </a:p>
          <a:p>
            <a:pPr marL="1028700" lvl="1" indent="-571500">
              <a:buFont typeface="Arial" panose="020B0604020202020204" pitchFamily="34" charset="0"/>
              <a:buChar char="•"/>
            </a:pPr>
            <a:r>
              <a:rPr lang="en-US" sz="4400" b="1" dirty="0">
                <a:solidFill>
                  <a:schemeClr val="bg1"/>
                </a:solidFill>
                <a:effectLst>
                  <a:outerShdw blurRad="38100" dist="38100" dir="2700000" algn="tl">
                    <a:srgbClr val="000000">
                      <a:alpha val="43137"/>
                    </a:srgbClr>
                  </a:outerShdw>
                </a:effectLst>
                <a:latin typeface="Calibri" panose="020F0502020204030204" pitchFamily="34" charset="0"/>
              </a:rPr>
              <a:t>Samoa (ACOE, Towill)</a:t>
            </a:r>
          </a:p>
          <a:p>
            <a:pPr marL="1028700" lvl="1" indent="-571500">
              <a:buFont typeface="Arial" panose="020B0604020202020204" pitchFamily="34" charset="0"/>
              <a:buChar char="•"/>
            </a:pPr>
            <a:r>
              <a:rPr lang="en-US" sz="4400" b="1" dirty="0">
                <a:solidFill>
                  <a:schemeClr val="bg1"/>
                </a:solidFill>
                <a:effectLst>
                  <a:outerShdw blurRad="38100" dist="38100" dir="2700000" algn="tl">
                    <a:srgbClr val="000000">
                      <a:alpha val="43137"/>
                    </a:srgbClr>
                  </a:outerShdw>
                </a:effectLst>
                <a:latin typeface="Calibri" panose="020F0502020204030204" pitchFamily="34" charset="0"/>
              </a:rPr>
              <a:t>North Spit (NOAA)</a:t>
            </a:r>
          </a:p>
          <a:p>
            <a:pPr marL="1028700" lvl="1" indent="-571500">
              <a:buFont typeface="Arial" panose="020B0604020202020204" pitchFamily="34" charset="0"/>
              <a:buChar char="•"/>
            </a:pPr>
            <a:r>
              <a:rPr lang="en-US" sz="4400" b="1" dirty="0">
                <a:solidFill>
                  <a:schemeClr val="bg1"/>
                </a:solidFill>
                <a:effectLst>
                  <a:outerShdw blurRad="38100" dist="38100" dir="2700000" algn="tl">
                    <a:srgbClr val="000000">
                      <a:alpha val="43137"/>
                    </a:srgbClr>
                  </a:outerShdw>
                </a:effectLst>
                <a:latin typeface="Calibri" panose="020F0502020204030204" pitchFamily="34" charset="0"/>
              </a:rPr>
              <a:t>Fields Landing (ACOE, Towill)</a:t>
            </a:r>
          </a:p>
          <a:p>
            <a:pPr marL="1028700" lvl="1" indent="-571500">
              <a:buFont typeface="Arial" panose="020B0604020202020204" pitchFamily="34" charset="0"/>
              <a:buChar char="•"/>
            </a:pPr>
            <a:r>
              <a:rPr lang="en-US" sz="4400" b="1" dirty="0">
                <a:solidFill>
                  <a:schemeClr val="bg1"/>
                </a:solidFill>
                <a:effectLst>
                  <a:outerShdw blurRad="38100" dist="38100" dir="2700000" algn="tl">
                    <a:srgbClr val="000000">
                      <a:alpha val="43137"/>
                    </a:srgbClr>
                  </a:outerShdw>
                </a:effectLst>
                <a:latin typeface="Calibri" panose="020F0502020204030204" pitchFamily="34" charset="0"/>
              </a:rPr>
              <a:t>Hookton Slough (HBV)</a:t>
            </a:r>
            <a:endParaRPr lang="en-US" sz="4000" dirty="0">
              <a:solidFill>
                <a:schemeClr val="bg1"/>
              </a:solidFill>
            </a:endParaRPr>
          </a:p>
        </p:txBody>
      </p:sp>
    </p:spTree>
    <p:extLst>
      <p:ext uri="{BB962C8B-B14F-4D97-AF65-F5344CB8AC3E}">
        <p14:creationId xmlns:p14="http://schemas.microsoft.com/office/powerpoint/2010/main" val="3908543088"/>
      </p:ext>
    </p:extLst>
  </p:cSld>
  <p:clrMapOvr>
    <a:masterClrMapping/>
  </p:clrMapOvr>
  <p:transition spd="slow">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638800" cy="3171825"/>
          </a:xfrm>
          <a:prstGeom prst="rect">
            <a:avLst/>
          </a:prstGeom>
        </p:spPr>
      </p:pic>
      <p:sp>
        <p:nvSpPr>
          <p:cNvPr id="4" name="Rectangle 3"/>
          <p:cNvSpPr/>
          <p:nvPr/>
        </p:nvSpPr>
        <p:spPr>
          <a:xfrm>
            <a:off x="1173519" y="-76200"/>
            <a:ext cx="3246081" cy="646331"/>
          </a:xfrm>
          <a:prstGeom prst="rect">
            <a:avLst/>
          </a:prstGeom>
        </p:spPr>
        <p:txBody>
          <a:bodyPr wrap="none">
            <a:spAutoFit/>
          </a:bodyPr>
          <a:lstStyle/>
          <a:p>
            <a:r>
              <a:rPr lang="en-US" sz="3600" b="1" dirty="0">
                <a:solidFill>
                  <a:srgbClr val="FFC000"/>
                </a:solidFill>
                <a:effectLst>
                  <a:outerShdw blurRad="38100" dist="38100" dir="2700000" algn="tl">
                    <a:srgbClr val="000000">
                      <a:alpha val="43137"/>
                    </a:srgbClr>
                  </a:outerShdw>
                </a:effectLst>
                <a:latin typeface="Calibri" panose="020F0502020204030204" pitchFamily="34" charset="0"/>
              </a:rPr>
              <a:t>Hookton Slough</a:t>
            </a:r>
            <a:endParaRPr lang="en-US" sz="3600" dirty="0"/>
          </a:p>
        </p:txBody>
      </p:sp>
    </p:spTree>
    <p:extLst>
      <p:ext uri="{BB962C8B-B14F-4D97-AF65-F5344CB8AC3E}">
        <p14:creationId xmlns:p14="http://schemas.microsoft.com/office/powerpoint/2010/main" val="44407859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10F48676-BCF6-418C-8FE7-F70D00569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72500" cy="6858000"/>
          </a:xfrm>
          <a:prstGeom prst="rect">
            <a:avLst/>
          </a:prstGeom>
        </p:spPr>
      </p:pic>
      <p:sp>
        <p:nvSpPr>
          <p:cNvPr id="4" name="TextBox 3">
            <a:extLst>
              <a:ext uri="{FF2B5EF4-FFF2-40B4-BE49-F238E27FC236}">
                <a16:creationId xmlns:a16="http://schemas.microsoft.com/office/drawing/2014/main" id="{67908552-3947-465A-A01C-1070E24F6F44}"/>
              </a:ext>
            </a:extLst>
          </p:cNvPr>
          <p:cNvSpPr txBox="1"/>
          <p:nvPr/>
        </p:nvSpPr>
        <p:spPr>
          <a:xfrm>
            <a:off x="8606473" y="125835"/>
            <a:ext cx="3547235" cy="2554545"/>
          </a:xfrm>
          <a:prstGeom prst="rect">
            <a:avLst/>
          </a:prstGeom>
          <a:noFill/>
        </p:spPr>
        <p:txBody>
          <a:bodyPr wrap="square" rtlCol="0">
            <a:spAutoFit/>
          </a:bodyPr>
          <a:lstStyle/>
          <a:p>
            <a:pPr algn="ctr"/>
            <a:r>
              <a:rPr lang="en-US" sz="3200" b="1" dirty="0">
                <a:solidFill>
                  <a:srgbClr val="FFC000"/>
                </a:solidFill>
                <a:effectLst>
                  <a:outerShdw blurRad="38100" dist="38100" dir="2700000" algn="tl">
                    <a:srgbClr val="000000">
                      <a:alpha val="43137"/>
                    </a:srgbClr>
                  </a:outerShdw>
                </a:effectLst>
              </a:rPr>
              <a:t>Seismic Hazards</a:t>
            </a:r>
          </a:p>
          <a:p>
            <a:pPr algn="ctr"/>
            <a:r>
              <a:rPr lang="en-US" sz="3200" b="1" dirty="0">
                <a:solidFill>
                  <a:srgbClr val="FFC000"/>
                </a:solidFill>
                <a:effectLst>
                  <a:outerShdw blurRad="38100" dist="38100" dir="2700000" algn="tl">
                    <a:srgbClr val="000000">
                      <a:alpha val="43137"/>
                    </a:srgbClr>
                  </a:outerShdw>
                </a:effectLst>
              </a:rPr>
              <a:t>in the</a:t>
            </a:r>
          </a:p>
          <a:p>
            <a:pPr algn="ctr"/>
            <a:r>
              <a:rPr lang="en-US" sz="3200" b="1" dirty="0">
                <a:solidFill>
                  <a:srgbClr val="FFC000"/>
                </a:solidFill>
                <a:effectLst>
                  <a:outerShdw blurRad="38100" dist="38100" dir="2700000" algn="tl">
                    <a:srgbClr val="000000">
                      <a:alpha val="43137"/>
                    </a:srgbClr>
                  </a:outerShdw>
                </a:effectLst>
              </a:rPr>
              <a:t>Pacific Northwest</a:t>
            </a:r>
          </a:p>
          <a:p>
            <a:pPr algn="ctr"/>
            <a:endParaRPr lang="en-US" sz="3200" b="1" dirty="0">
              <a:solidFill>
                <a:srgbClr val="FFC000"/>
              </a:solidFill>
              <a:effectLst>
                <a:outerShdw blurRad="38100" dist="38100" dir="2700000" algn="tl">
                  <a:srgbClr val="000000">
                    <a:alpha val="43137"/>
                  </a:srgbClr>
                </a:outerShdw>
              </a:effectLst>
            </a:endParaRPr>
          </a:p>
          <a:p>
            <a:pPr algn="ctr"/>
            <a:r>
              <a:rPr lang="en-US" sz="3200" b="1" dirty="0">
                <a:solidFill>
                  <a:srgbClr val="FFFF00"/>
                </a:solidFill>
                <a:effectLst>
                  <a:outerShdw blurRad="38100" dist="38100" dir="2700000" algn="tl">
                    <a:srgbClr val="000000">
                      <a:alpha val="43137"/>
                    </a:srgbClr>
                  </a:outerShdw>
                </a:effectLst>
              </a:rPr>
              <a:t>Why do we care?</a:t>
            </a:r>
          </a:p>
        </p:txBody>
      </p:sp>
      <p:sp>
        <p:nvSpPr>
          <p:cNvPr id="2" name="TextBox 1">
            <a:extLst>
              <a:ext uri="{FF2B5EF4-FFF2-40B4-BE49-F238E27FC236}">
                <a16:creationId xmlns:a16="http://schemas.microsoft.com/office/drawing/2014/main" id="{425BF653-B347-4DAB-B0F6-3859C1B17FD4}"/>
              </a:ext>
            </a:extLst>
          </p:cNvPr>
          <p:cNvSpPr txBox="1"/>
          <p:nvPr/>
        </p:nvSpPr>
        <p:spPr>
          <a:xfrm>
            <a:off x="8668420" y="2907823"/>
            <a:ext cx="3423340" cy="2862322"/>
          </a:xfrm>
          <a:prstGeom prst="rect">
            <a:avLst/>
          </a:prstGeom>
          <a:noFill/>
        </p:spPr>
        <p:txBody>
          <a:bodyPr wrap="square" rtlCol="0">
            <a:spAutoFit/>
          </a:bodyPr>
          <a:lstStyle/>
          <a:p>
            <a:r>
              <a:rPr lang="en-US" sz="2000" b="1" u="sng" dirty="0">
                <a:solidFill>
                  <a:schemeClr val="bg1"/>
                </a:solidFill>
                <a:effectLst>
                  <a:outerShdw blurRad="38100" dist="38100" dir="2700000" algn="tl">
                    <a:srgbClr val="000000">
                      <a:alpha val="43137"/>
                    </a:srgbClr>
                  </a:outerShdw>
                </a:effectLst>
              </a:rPr>
              <a:t>Left:</a:t>
            </a:r>
          </a:p>
          <a:p>
            <a:r>
              <a:rPr lang="en-US" sz="2000" dirty="0">
                <a:solidFill>
                  <a:schemeClr val="bg1"/>
                </a:solidFill>
                <a:effectLst>
                  <a:outerShdw blurRad="38100" dist="38100" dir="2700000" algn="tl">
                    <a:srgbClr val="000000">
                      <a:alpha val="43137"/>
                    </a:srgbClr>
                  </a:outerShdw>
                </a:effectLst>
              </a:rPr>
              <a:t>A map displaying a USGS model for Shaking Intensity from a M9 Cascadia megathrust fault earthquake.</a:t>
            </a:r>
          </a:p>
          <a:p>
            <a:r>
              <a:rPr lang="en-US" sz="2000" b="1" u="sng" dirty="0">
                <a:solidFill>
                  <a:schemeClr val="bg1"/>
                </a:solidFill>
                <a:effectLst>
                  <a:outerShdw blurRad="38100" dist="38100" dir="2700000" algn="tl">
                    <a:srgbClr val="000000">
                      <a:alpha val="43137"/>
                    </a:srgbClr>
                  </a:outerShdw>
                </a:effectLst>
              </a:rPr>
              <a:t>Right:</a:t>
            </a:r>
          </a:p>
          <a:p>
            <a:r>
              <a:rPr lang="en-US" sz="2000" dirty="0">
                <a:solidFill>
                  <a:schemeClr val="bg1"/>
                </a:solidFill>
                <a:effectLst>
                  <a:outerShdw blurRad="38100" dist="38100" dir="2700000" algn="tl">
                    <a:srgbClr val="000000">
                      <a:alpha val="43137"/>
                    </a:srgbClr>
                  </a:outerShdw>
                </a:effectLst>
              </a:rPr>
              <a:t>The USGS Seismic Hazards Map (2018) for the chance of shaking from all fault sources.</a:t>
            </a:r>
          </a:p>
        </p:txBody>
      </p:sp>
      <p:sp>
        <p:nvSpPr>
          <p:cNvPr id="5" name="Rectangle 4">
            <a:extLst>
              <a:ext uri="{FF2B5EF4-FFF2-40B4-BE49-F238E27FC236}">
                <a16:creationId xmlns:a16="http://schemas.microsoft.com/office/drawing/2014/main" id="{60C4DF16-8A4C-4BB6-ABF8-DD40F943C44F}"/>
              </a:ext>
            </a:extLst>
          </p:cNvPr>
          <p:cNvSpPr/>
          <p:nvPr/>
        </p:nvSpPr>
        <p:spPr>
          <a:xfrm>
            <a:off x="8765017" y="5997588"/>
            <a:ext cx="3230146" cy="646331"/>
          </a:xfrm>
          <a:prstGeom prst="rect">
            <a:avLst/>
          </a:prstGeom>
        </p:spPr>
        <p:txBody>
          <a:bodyPr wrap="square">
            <a:spAutoFit/>
          </a:bodyPr>
          <a:lstStyle/>
          <a:p>
            <a:r>
              <a:rPr lang="en-US" b="1" dirty="0">
                <a:solidFill>
                  <a:srgbClr val="FFFF00"/>
                </a:solidFill>
                <a:effectLst>
                  <a:outerShdw blurRad="38100" dist="38100" dir="2700000" algn="tl">
                    <a:srgbClr val="000000">
                      <a:alpha val="43137"/>
                    </a:srgbClr>
                  </a:outerShdw>
                </a:effectLst>
              </a:rPr>
              <a:t>We care because, as a society, we want to prevent suffering.</a:t>
            </a:r>
            <a:endParaRPr lang="en-US" dirty="0"/>
          </a:p>
        </p:txBody>
      </p:sp>
    </p:spTree>
    <p:extLst>
      <p:ext uri="{BB962C8B-B14F-4D97-AF65-F5344CB8AC3E}">
        <p14:creationId xmlns:p14="http://schemas.microsoft.com/office/powerpoint/2010/main" val="3553210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802923"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9077" y="0"/>
            <a:ext cx="5802923" cy="6858000"/>
          </a:xfrm>
          <a:prstGeom prst="rect">
            <a:avLst/>
          </a:prstGeom>
        </p:spPr>
      </p:pic>
      <p:sp>
        <p:nvSpPr>
          <p:cNvPr id="5" name="Rectangle 4"/>
          <p:cNvSpPr/>
          <p:nvPr/>
        </p:nvSpPr>
        <p:spPr>
          <a:xfrm>
            <a:off x="0" y="0"/>
            <a:ext cx="12192000" cy="1200329"/>
          </a:xfrm>
          <a:prstGeom prst="rect">
            <a:avLst/>
          </a:prstGeom>
          <a:solidFill>
            <a:srgbClr val="0070C0"/>
          </a:solidFill>
        </p:spPr>
        <p:txBody>
          <a:bodyPr wrap="square">
            <a:spAutoFit/>
          </a:bodyPr>
          <a:lstStyle/>
          <a:p>
            <a:r>
              <a:rPr lang="en-US" sz="3600" b="1" dirty="0">
                <a:solidFill>
                  <a:schemeClr val="accent1">
                    <a:lumMod val="20000"/>
                    <a:lumOff val="80000"/>
                  </a:schemeClr>
                </a:solidFill>
                <a:effectLst>
                  <a:outerShdw blurRad="38100" dist="38100" dir="2700000" algn="tl">
                    <a:srgbClr val="000000">
                      <a:alpha val="43137"/>
                    </a:srgbClr>
                  </a:outerShdw>
                </a:effectLst>
              </a:rPr>
              <a:t>MMI IX: Some well-built wooden structures destroyed; Most masonry and frame structures destroyed with foundations</a:t>
            </a:r>
          </a:p>
        </p:txBody>
      </p:sp>
      <p:sp>
        <p:nvSpPr>
          <p:cNvPr id="3" name="TextBox 2">
            <a:extLst>
              <a:ext uri="{FF2B5EF4-FFF2-40B4-BE49-F238E27FC236}">
                <a16:creationId xmlns:a16="http://schemas.microsoft.com/office/drawing/2014/main" id="{4A46C91D-8A7C-40DB-970B-18EC59880E58}"/>
              </a:ext>
            </a:extLst>
          </p:cNvPr>
          <p:cNvSpPr txBox="1"/>
          <p:nvPr/>
        </p:nvSpPr>
        <p:spPr>
          <a:xfrm>
            <a:off x="171584" y="1337138"/>
            <a:ext cx="1273426" cy="923330"/>
          </a:xfrm>
          <a:prstGeom prst="rect">
            <a:avLst/>
          </a:prstGeom>
          <a:solidFill>
            <a:srgbClr val="002060"/>
          </a:solidFill>
        </p:spPr>
        <p:txBody>
          <a:bodyPr wrap="none" rtlCol="0">
            <a:spAutoFit/>
          </a:bodyPr>
          <a:lstStyle/>
          <a:p>
            <a:pPr algn="ctr"/>
            <a:r>
              <a:rPr lang="en-US" b="1" dirty="0">
                <a:solidFill>
                  <a:schemeClr val="bg1"/>
                </a:solidFill>
                <a:effectLst>
                  <a:outerShdw blurRad="38100" dist="38100" dir="2700000" algn="tl">
                    <a:srgbClr val="000000">
                      <a:alpha val="43137"/>
                    </a:srgbClr>
                  </a:outerShdw>
                </a:effectLst>
              </a:rPr>
              <a:t>Cascadia </a:t>
            </a:r>
          </a:p>
          <a:p>
            <a:pPr algn="ctr"/>
            <a:r>
              <a:rPr lang="en-US" b="1" dirty="0">
                <a:solidFill>
                  <a:schemeClr val="bg1"/>
                </a:solidFill>
                <a:effectLst>
                  <a:outerShdw blurRad="38100" dist="38100" dir="2700000" algn="tl">
                    <a:srgbClr val="000000">
                      <a:alpha val="43137"/>
                    </a:srgbClr>
                  </a:outerShdw>
                </a:effectLst>
              </a:rPr>
              <a:t>Earthquake</a:t>
            </a:r>
          </a:p>
          <a:p>
            <a:pPr algn="ctr"/>
            <a:r>
              <a:rPr lang="en-US" b="1" dirty="0">
                <a:solidFill>
                  <a:schemeClr val="bg1"/>
                </a:solidFill>
                <a:effectLst>
                  <a:outerShdw blurRad="38100" dist="38100" dir="2700000" algn="tl">
                    <a:srgbClr val="000000">
                      <a:alpha val="43137"/>
                    </a:srgbClr>
                  </a:outerShdw>
                </a:effectLst>
              </a:rPr>
              <a:t>Scenario</a:t>
            </a:r>
          </a:p>
        </p:txBody>
      </p:sp>
      <p:sp>
        <p:nvSpPr>
          <p:cNvPr id="6" name="TextBox 5">
            <a:extLst>
              <a:ext uri="{FF2B5EF4-FFF2-40B4-BE49-F238E27FC236}">
                <a16:creationId xmlns:a16="http://schemas.microsoft.com/office/drawing/2014/main" id="{8D181809-4CD5-4F09-8094-C0778DC3D763}"/>
              </a:ext>
            </a:extLst>
          </p:cNvPr>
          <p:cNvSpPr txBox="1"/>
          <p:nvPr/>
        </p:nvSpPr>
        <p:spPr>
          <a:xfrm>
            <a:off x="6609084" y="1337138"/>
            <a:ext cx="2074607" cy="1200329"/>
          </a:xfrm>
          <a:prstGeom prst="rect">
            <a:avLst/>
          </a:prstGeom>
          <a:solidFill>
            <a:srgbClr val="002060"/>
          </a:solidFill>
        </p:spPr>
        <p:txBody>
          <a:bodyPr wrap="none" rtlCol="0">
            <a:spAutoFit/>
          </a:bodyPr>
          <a:lstStyle/>
          <a:p>
            <a:pPr algn="ctr"/>
            <a:r>
              <a:rPr lang="en-US" b="1" dirty="0">
                <a:solidFill>
                  <a:schemeClr val="bg1"/>
                </a:solidFill>
                <a:effectLst>
                  <a:outerShdw blurRad="38100" dist="38100" dir="2700000" algn="tl">
                    <a:srgbClr val="000000">
                      <a:alpha val="43137"/>
                    </a:srgbClr>
                  </a:outerShdw>
                </a:effectLst>
              </a:rPr>
              <a:t>Crustal Fault </a:t>
            </a:r>
          </a:p>
          <a:p>
            <a:pPr algn="ctr"/>
            <a:r>
              <a:rPr lang="en-US" b="1" dirty="0">
                <a:solidFill>
                  <a:schemeClr val="bg1"/>
                </a:solidFill>
                <a:effectLst>
                  <a:outerShdw blurRad="38100" dist="38100" dir="2700000" algn="tl">
                    <a:srgbClr val="000000">
                      <a:alpha val="43137"/>
                    </a:srgbClr>
                  </a:outerShdw>
                </a:effectLst>
              </a:rPr>
              <a:t>Earthquake</a:t>
            </a:r>
          </a:p>
          <a:p>
            <a:pPr algn="ctr"/>
            <a:r>
              <a:rPr lang="en-US" b="1" dirty="0">
                <a:solidFill>
                  <a:schemeClr val="bg1"/>
                </a:solidFill>
                <a:effectLst>
                  <a:outerShdw blurRad="38100" dist="38100" dir="2700000" algn="tl">
                    <a:srgbClr val="000000">
                      <a:alpha val="43137"/>
                    </a:srgbClr>
                  </a:outerShdw>
                </a:effectLst>
              </a:rPr>
              <a:t>(Little Salmon fault)</a:t>
            </a:r>
          </a:p>
          <a:p>
            <a:pPr algn="ctr"/>
            <a:r>
              <a:rPr lang="en-US" b="1" dirty="0">
                <a:solidFill>
                  <a:schemeClr val="bg1"/>
                </a:solidFill>
                <a:effectLst>
                  <a:outerShdw blurRad="38100" dist="38100" dir="2700000" algn="tl">
                    <a:srgbClr val="000000">
                      <a:alpha val="43137"/>
                    </a:srgbClr>
                  </a:outerShdw>
                </a:effectLst>
              </a:rPr>
              <a:t>Scenario</a:t>
            </a:r>
          </a:p>
        </p:txBody>
      </p:sp>
    </p:spTree>
    <p:extLst>
      <p:ext uri="{BB962C8B-B14F-4D97-AF65-F5344CB8AC3E}">
        <p14:creationId xmlns:p14="http://schemas.microsoft.com/office/powerpoint/2010/main" val="250380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map&#10;&#10;Description automatically generated">
            <a:extLst>
              <a:ext uri="{FF2B5EF4-FFF2-40B4-BE49-F238E27FC236}">
                <a16:creationId xmlns:a16="http://schemas.microsoft.com/office/drawing/2014/main" id="{F699FC7B-1324-4F03-95FB-C3916426C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0366" cy="6858000"/>
          </a:xfrm>
          <a:prstGeom prst="rect">
            <a:avLst/>
          </a:prstGeom>
        </p:spPr>
      </p:pic>
      <p:pic>
        <p:nvPicPr>
          <p:cNvPr id="5" name="Picture 4" descr="Diagram&#10;&#10;Description automatically generated">
            <a:extLst>
              <a:ext uri="{FF2B5EF4-FFF2-40B4-BE49-F238E27FC236}">
                <a16:creationId xmlns:a16="http://schemas.microsoft.com/office/drawing/2014/main" id="{AB2F2F63-8465-4BB4-A6C0-57AB9D212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566" y="0"/>
            <a:ext cx="5612434" cy="6858000"/>
          </a:xfrm>
          <a:prstGeom prst="rect">
            <a:avLst/>
          </a:prstGeom>
        </p:spPr>
      </p:pic>
      <p:pic>
        <p:nvPicPr>
          <p:cNvPr id="6" name="Picture 5">
            <a:extLst>
              <a:ext uri="{FF2B5EF4-FFF2-40B4-BE49-F238E27FC236}">
                <a16:creationId xmlns:a16="http://schemas.microsoft.com/office/drawing/2014/main" id="{9C0AD8AE-5A78-4D51-B43D-D36230FFE4A3}"/>
              </a:ext>
            </a:extLst>
          </p:cNvPr>
          <p:cNvPicPr>
            <a:picLocks noChangeAspect="1"/>
          </p:cNvPicPr>
          <p:nvPr/>
        </p:nvPicPr>
        <p:blipFill>
          <a:blip r:embed="rId5"/>
          <a:stretch>
            <a:fillRect/>
          </a:stretch>
        </p:blipFill>
        <p:spPr>
          <a:xfrm>
            <a:off x="842963" y="304505"/>
            <a:ext cx="5612435" cy="108768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23B77CAB-01FE-4E6B-897C-A8F72BA788FE}"/>
              </a:ext>
            </a:extLst>
          </p:cNvPr>
          <p:cNvSpPr txBox="1"/>
          <p:nvPr/>
        </p:nvSpPr>
        <p:spPr>
          <a:xfrm>
            <a:off x="5367522" y="699588"/>
            <a:ext cx="527709" cy="246221"/>
          </a:xfrm>
          <a:prstGeom prst="rect">
            <a:avLst/>
          </a:prstGeom>
          <a:noFill/>
        </p:spPr>
        <p:txBody>
          <a:bodyPr wrap="none" rtlCol="0">
            <a:spAutoFit/>
          </a:bodyPr>
          <a:lstStyle/>
          <a:p>
            <a:r>
              <a:rPr lang="en-US" sz="1000" dirty="0">
                <a:latin typeface="Times New Roman" panose="02020603050405020304" pitchFamily="18" charset="0"/>
                <a:cs typeface="Times New Roman" panose="02020603050405020304" pitchFamily="18" charset="0"/>
              </a:rPr>
              <a:t>(2006)</a:t>
            </a:r>
          </a:p>
        </p:txBody>
      </p:sp>
      <p:sp>
        <p:nvSpPr>
          <p:cNvPr id="8" name="TextBox 7">
            <a:extLst>
              <a:ext uri="{FF2B5EF4-FFF2-40B4-BE49-F238E27FC236}">
                <a16:creationId xmlns:a16="http://schemas.microsoft.com/office/drawing/2014/main" id="{10AD79BB-1A27-413D-B5F9-166C06503838}"/>
              </a:ext>
            </a:extLst>
          </p:cNvPr>
          <p:cNvSpPr txBox="1"/>
          <p:nvPr/>
        </p:nvSpPr>
        <p:spPr>
          <a:xfrm>
            <a:off x="5036696" y="4876801"/>
            <a:ext cx="2343552" cy="1938992"/>
          </a:xfrm>
          <a:prstGeom prst="rect">
            <a:avLst/>
          </a:prstGeom>
          <a:solidFill>
            <a:schemeClr val="bg2">
              <a:lumMod val="50000"/>
            </a:schemeClr>
          </a:solid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Compilation is based on correlation using radiocarbon ages.</a:t>
            </a:r>
          </a:p>
        </p:txBody>
      </p:sp>
      <p:sp>
        <p:nvSpPr>
          <p:cNvPr id="9" name="TextBox 8">
            <a:extLst>
              <a:ext uri="{FF2B5EF4-FFF2-40B4-BE49-F238E27FC236}">
                <a16:creationId xmlns:a16="http://schemas.microsoft.com/office/drawing/2014/main" id="{2B30540D-4615-4D93-9B92-7DBA9911718D}"/>
              </a:ext>
            </a:extLst>
          </p:cNvPr>
          <p:cNvSpPr txBox="1"/>
          <p:nvPr/>
        </p:nvSpPr>
        <p:spPr>
          <a:xfrm>
            <a:off x="6579566" y="204787"/>
            <a:ext cx="745717" cy="369332"/>
          </a:xfrm>
          <a:prstGeom prst="rect">
            <a:avLst/>
          </a:prstGeom>
          <a:noFill/>
        </p:spPr>
        <p:txBody>
          <a:bodyPr wrap="none" rtlCol="0">
            <a:spAutoFit/>
          </a:bodyPr>
          <a:lstStyle/>
          <a:p>
            <a:r>
              <a:rPr lang="en-US" b="1" dirty="0"/>
              <a:t>North</a:t>
            </a:r>
          </a:p>
        </p:txBody>
      </p:sp>
      <p:sp>
        <p:nvSpPr>
          <p:cNvPr id="10" name="TextBox 9">
            <a:extLst>
              <a:ext uri="{FF2B5EF4-FFF2-40B4-BE49-F238E27FC236}">
                <a16:creationId xmlns:a16="http://schemas.microsoft.com/office/drawing/2014/main" id="{7A6F3D79-51D3-4FE6-878C-E70038940639}"/>
              </a:ext>
            </a:extLst>
          </p:cNvPr>
          <p:cNvSpPr txBox="1"/>
          <p:nvPr/>
        </p:nvSpPr>
        <p:spPr>
          <a:xfrm>
            <a:off x="11464507" y="204787"/>
            <a:ext cx="744114" cy="369332"/>
          </a:xfrm>
          <a:prstGeom prst="rect">
            <a:avLst/>
          </a:prstGeom>
          <a:noFill/>
        </p:spPr>
        <p:txBody>
          <a:bodyPr wrap="none" rtlCol="0">
            <a:spAutoFit/>
          </a:bodyPr>
          <a:lstStyle/>
          <a:p>
            <a:r>
              <a:rPr lang="en-US" b="1" dirty="0"/>
              <a:t>South</a:t>
            </a:r>
          </a:p>
        </p:txBody>
      </p:sp>
      <p:sp>
        <p:nvSpPr>
          <p:cNvPr id="11" name="TextBox 10">
            <a:extLst>
              <a:ext uri="{FF2B5EF4-FFF2-40B4-BE49-F238E27FC236}">
                <a16:creationId xmlns:a16="http://schemas.microsoft.com/office/drawing/2014/main" id="{5218C8BB-6CC3-4138-924F-771DEBE6E24C}"/>
              </a:ext>
            </a:extLst>
          </p:cNvPr>
          <p:cNvSpPr txBox="1"/>
          <p:nvPr/>
        </p:nvSpPr>
        <p:spPr>
          <a:xfrm rot="16200000">
            <a:off x="6054308" y="1344026"/>
            <a:ext cx="1360694" cy="369332"/>
          </a:xfrm>
          <a:prstGeom prst="rect">
            <a:avLst/>
          </a:prstGeom>
          <a:noFill/>
        </p:spPr>
        <p:txBody>
          <a:bodyPr wrap="none" rtlCol="0">
            <a:spAutoFit/>
          </a:bodyPr>
          <a:lstStyle/>
          <a:p>
            <a:r>
              <a:rPr lang="en-US" b="1" dirty="0"/>
              <a:t>Time (years)</a:t>
            </a:r>
          </a:p>
        </p:txBody>
      </p:sp>
    </p:spTree>
    <p:extLst>
      <p:ext uri="{BB962C8B-B14F-4D97-AF65-F5344CB8AC3E}">
        <p14:creationId xmlns:p14="http://schemas.microsoft.com/office/powerpoint/2010/main" val="616522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7" name="Picture 3" descr="Y:\sumatra\coas_thesis\data\illustrations\source_time_fxn\source_time_fxn_sediment_flux.png"/>
          <p:cNvPicPr>
            <a:picLocks noChangeAspect="1" noChangeArrowheads="1"/>
          </p:cNvPicPr>
          <p:nvPr/>
        </p:nvPicPr>
        <p:blipFill rotWithShape="1">
          <a:blip r:embed="rId3">
            <a:extLst>
              <a:ext uri="{28A0092B-C50C-407E-A947-70E740481C1C}">
                <a14:useLocalDpi xmlns:a14="http://schemas.microsoft.com/office/drawing/2010/main" val="0"/>
              </a:ext>
            </a:extLst>
          </a:blip>
          <a:srcRect t="12624" b="26506"/>
          <a:stretch/>
        </p:blipFill>
        <p:spPr bwMode="auto">
          <a:xfrm>
            <a:off x="1676402" y="2839695"/>
            <a:ext cx="8939891" cy="36277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20576181">
            <a:off x="3598089" y="4519316"/>
            <a:ext cx="2003305" cy="400110"/>
          </a:xfrm>
          <a:prstGeom prst="rect">
            <a:avLst/>
          </a:prstGeom>
          <a:noFill/>
        </p:spPr>
        <p:txBody>
          <a:bodyPr wrap="none" rtlCol="0">
            <a:spAutoFit/>
          </a:bodyPr>
          <a:lstStyle/>
          <a:p>
            <a:pPr algn="ctr"/>
            <a:r>
              <a:rPr lang="en-US" sz="2000" b="1" dirty="0"/>
              <a:t>Turbidity Current</a:t>
            </a:r>
          </a:p>
        </p:txBody>
      </p:sp>
      <p:sp>
        <p:nvSpPr>
          <p:cNvPr id="4" name="TextBox 3"/>
          <p:cNvSpPr txBox="1"/>
          <p:nvPr/>
        </p:nvSpPr>
        <p:spPr>
          <a:xfrm>
            <a:off x="7983867" y="5842524"/>
            <a:ext cx="1398973" cy="400110"/>
          </a:xfrm>
          <a:prstGeom prst="rect">
            <a:avLst/>
          </a:prstGeom>
          <a:noFill/>
        </p:spPr>
        <p:txBody>
          <a:bodyPr wrap="none" rtlCol="0">
            <a:spAutoFit/>
          </a:bodyPr>
          <a:lstStyle/>
          <a:p>
            <a:pPr algn="ctr"/>
            <a:r>
              <a:rPr lang="en-US" sz="2000" b="1" dirty="0"/>
              <a:t>Earthquake</a:t>
            </a:r>
          </a:p>
        </p:txBody>
      </p:sp>
      <p:sp>
        <p:nvSpPr>
          <p:cNvPr id="6" name="Rectangle 5"/>
          <p:cNvSpPr/>
          <p:nvPr/>
        </p:nvSpPr>
        <p:spPr>
          <a:xfrm>
            <a:off x="209551" y="53758"/>
            <a:ext cx="11839574" cy="2369880"/>
          </a:xfrm>
          <a:prstGeom prst="rect">
            <a:avLst/>
          </a:prstGeom>
        </p:spPr>
        <p:txBody>
          <a:bodyPr wrap="square">
            <a:spAutoFit/>
          </a:bodyPr>
          <a:lstStyle/>
          <a:p>
            <a:r>
              <a:rPr lang="en-US" sz="2800" b="1" dirty="0">
                <a:solidFill>
                  <a:srgbClr val="FFC000"/>
                </a:solidFill>
                <a:effectLst>
                  <a:outerShdw blurRad="38100" dist="38100" dir="2700000" algn="tl">
                    <a:srgbClr val="000000">
                      <a:alpha val="43137"/>
                    </a:srgbClr>
                  </a:outerShdw>
                </a:effectLst>
              </a:rPr>
              <a:t>Earthquakes, ground motions, landslides, turbidity currents, and turbidites:</a:t>
            </a:r>
          </a:p>
          <a:p>
            <a:pPr marL="342900"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Seismic Forcing of Slope Stability</a:t>
            </a:r>
          </a:p>
          <a:p>
            <a:pPr marL="800100" lvl="1"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Earthquake creates Ground Motions</a:t>
            </a:r>
          </a:p>
          <a:p>
            <a:pPr marL="800100" lvl="1"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Ground Motions trigger Landslides</a:t>
            </a:r>
          </a:p>
          <a:p>
            <a:pPr marL="800100" lvl="1"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Landslides transform into Turbidity Currents</a:t>
            </a:r>
          </a:p>
          <a:p>
            <a:pPr marL="800100" lvl="1"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Turbidity Currents leave deposits called Turbidites</a:t>
            </a:r>
          </a:p>
        </p:txBody>
      </p:sp>
      <p:sp>
        <p:nvSpPr>
          <p:cNvPr id="3" name="Rectangle 2"/>
          <p:cNvSpPr/>
          <p:nvPr/>
        </p:nvSpPr>
        <p:spPr>
          <a:xfrm>
            <a:off x="5624146" y="3237089"/>
            <a:ext cx="2505815" cy="400110"/>
          </a:xfrm>
          <a:prstGeom prst="rect">
            <a:avLst/>
          </a:prstGeom>
        </p:spPr>
        <p:txBody>
          <a:bodyPr wrap="none">
            <a:spAutoFit/>
          </a:bodyPr>
          <a:lstStyle/>
          <a:p>
            <a:pPr algn="ctr"/>
            <a:r>
              <a:rPr lang="en-US" sz="2000" b="1" dirty="0"/>
              <a:t>Submarine Landslides</a:t>
            </a:r>
          </a:p>
        </p:txBody>
      </p:sp>
      <p:sp>
        <p:nvSpPr>
          <p:cNvPr id="8" name="TextBox 7"/>
          <p:cNvSpPr txBox="1"/>
          <p:nvPr/>
        </p:nvSpPr>
        <p:spPr>
          <a:xfrm rot="2674296">
            <a:off x="8454240" y="4519315"/>
            <a:ext cx="1834220" cy="400110"/>
          </a:xfrm>
          <a:prstGeom prst="rect">
            <a:avLst/>
          </a:prstGeom>
          <a:solidFill>
            <a:schemeClr val="bg1">
              <a:alpha val="69000"/>
            </a:schemeClr>
          </a:solidFill>
          <a:effectLst>
            <a:outerShdw blurRad="50800" dist="50800" dir="5400000" algn="ctr" rotWithShape="0">
              <a:srgbClr val="000000">
                <a:alpha val="28000"/>
              </a:srgbClr>
            </a:outerShdw>
          </a:effectLst>
        </p:spPr>
        <p:txBody>
          <a:bodyPr wrap="none" rtlCol="0">
            <a:spAutoFit/>
          </a:bodyPr>
          <a:lstStyle/>
          <a:p>
            <a:pPr algn="ctr"/>
            <a:r>
              <a:rPr lang="en-US" sz="2000" b="1" dirty="0"/>
              <a:t>Ground Motion</a:t>
            </a:r>
          </a:p>
        </p:txBody>
      </p:sp>
      <p:cxnSp>
        <p:nvCxnSpPr>
          <p:cNvPr id="9" name="Straight Connector 8"/>
          <p:cNvCxnSpPr/>
          <p:nvPr/>
        </p:nvCxnSpPr>
        <p:spPr>
          <a:xfrm flipH="1" flipV="1">
            <a:off x="8877303" y="5541515"/>
            <a:ext cx="1514475" cy="7651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9496425" y="5741567"/>
            <a:ext cx="569966" cy="28888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9496424" y="6009298"/>
            <a:ext cx="485776" cy="23333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rot="2648490">
            <a:off x="9188888" y="3507244"/>
            <a:ext cx="1893246" cy="865782"/>
          </a:xfrm>
          <a:custGeom>
            <a:avLst/>
            <a:gdLst>
              <a:gd name="connsiteX0" fmla="*/ 0 w 3457575"/>
              <a:gd name="connsiteY0" fmla="*/ 1581150 h 1581150"/>
              <a:gd name="connsiteX1" fmla="*/ 161925 w 3457575"/>
              <a:gd name="connsiteY1" fmla="*/ 1228725 h 1581150"/>
              <a:gd name="connsiteX2" fmla="*/ 276225 w 3457575"/>
              <a:gd name="connsiteY2" fmla="*/ 990600 h 1581150"/>
              <a:gd name="connsiteX3" fmla="*/ 352425 w 3457575"/>
              <a:gd name="connsiteY3" fmla="*/ 895350 h 1581150"/>
              <a:gd name="connsiteX4" fmla="*/ 590550 w 3457575"/>
              <a:gd name="connsiteY4" fmla="*/ 0 h 1581150"/>
              <a:gd name="connsiteX5" fmla="*/ 771525 w 3457575"/>
              <a:gd name="connsiteY5" fmla="*/ 923925 h 1581150"/>
              <a:gd name="connsiteX6" fmla="*/ 904875 w 3457575"/>
              <a:gd name="connsiteY6" fmla="*/ 857250 h 1581150"/>
              <a:gd name="connsiteX7" fmla="*/ 1200150 w 3457575"/>
              <a:gd name="connsiteY7" fmla="*/ 952500 h 1581150"/>
              <a:gd name="connsiteX8" fmla="*/ 1371600 w 3457575"/>
              <a:gd name="connsiteY8" fmla="*/ 685800 h 1581150"/>
              <a:gd name="connsiteX9" fmla="*/ 1495425 w 3457575"/>
              <a:gd name="connsiteY9" fmla="*/ 533400 h 1581150"/>
              <a:gd name="connsiteX10" fmla="*/ 1657350 w 3457575"/>
              <a:gd name="connsiteY10" fmla="*/ 733425 h 1581150"/>
              <a:gd name="connsiteX11" fmla="*/ 1800225 w 3457575"/>
              <a:gd name="connsiteY11" fmla="*/ 885825 h 1581150"/>
              <a:gd name="connsiteX12" fmla="*/ 1952625 w 3457575"/>
              <a:gd name="connsiteY12" fmla="*/ 657225 h 1581150"/>
              <a:gd name="connsiteX13" fmla="*/ 2105025 w 3457575"/>
              <a:gd name="connsiteY13" fmla="*/ 552450 h 1581150"/>
              <a:gd name="connsiteX14" fmla="*/ 2247900 w 3457575"/>
              <a:gd name="connsiteY14" fmla="*/ 1152525 h 1581150"/>
              <a:gd name="connsiteX15" fmla="*/ 2409825 w 3457575"/>
              <a:gd name="connsiteY15" fmla="*/ 1371600 h 1581150"/>
              <a:gd name="connsiteX16" fmla="*/ 2562225 w 3457575"/>
              <a:gd name="connsiteY16" fmla="*/ 1123950 h 1581150"/>
              <a:gd name="connsiteX17" fmla="*/ 2724150 w 3457575"/>
              <a:gd name="connsiteY17" fmla="*/ 1238250 h 1581150"/>
              <a:gd name="connsiteX18" fmla="*/ 2847975 w 3457575"/>
              <a:gd name="connsiteY18" fmla="*/ 1495425 h 1581150"/>
              <a:gd name="connsiteX19" fmla="*/ 3019425 w 3457575"/>
              <a:gd name="connsiteY19" fmla="*/ 1485900 h 1581150"/>
              <a:gd name="connsiteX20" fmla="*/ 3162300 w 3457575"/>
              <a:gd name="connsiteY20" fmla="*/ 1362075 h 1581150"/>
              <a:gd name="connsiteX21" fmla="*/ 3314700 w 3457575"/>
              <a:gd name="connsiteY21" fmla="*/ 1352550 h 1581150"/>
              <a:gd name="connsiteX22" fmla="*/ 3457575 w 3457575"/>
              <a:gd name="connsiteY22" fmla="*/ 1409700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57575" h="1581150">
                <a:moveTo>
                  <a:pt x="0" y="1581150"/>
                </a:moveTo>
                <a:lnTo>
                  <a:pt x="161925" y="1228725"/>
                </a:lnTo>
                <a:lnTo>
                  <a:pt x="276225" y="990600"/>
                </a:lnTo>
                <a:lnTo>
                  <a:pt x="352425" y="895350"/>
                </a:lnTo>
                <a:lnTo>
                  <a:pt x="590550" y="0"/>
                </a:lnTo>
                <a:lnTo>
                  <a:pt x="771525" y="923925"/>
                </a:lnTo>
                <a:lnTo>
                  <a:pt x="904875" y="857250"/>
                </a:lnTo>
                <a:lnTo>
                  <a:pt x="1200150" y="952500"/>
                </a:lnTo>
                <a:lnTo>
                  <a:pt x="1371600" y="685800"/>
                </a:lnTo>
                <a:lnTo>
                  <a:pt x="1495425" y="533400"/>
                </a:lnTo>
                <a:lnTo>
                  <a:pt x="1657350" y="733425"/>
                </a:lnTo>
                <a:lnTo>
                  <a:pt x="1800225" y="885825"/>
                </a:lnTo>
                <a:lnTo>
                  <a:pt x="1952625" y="657225"/>
                </a:lnTo>
                <a:lnTo>
                  <a:pt x="2105025" y="552450"/>
                </a:lnTo>
                <a:lnTo>
                  <a:pt x="2247900" y="1152525"/>
                </a:lnTo>
                <a:lnTo>
                  <a:pt x="2409825" y="1371600"/>
                </a:lnTo>
                <a:lnTo>
                  <a:pt x="2562225" y="1123950"/>
                </a:lnTo>
                <a:lnTo>
                  <a:pt x="2724150" y="1238250"/>
                </a:lnTo>
                <a:lnTo>
                  <a:pt x="2847975" y="1495425"/>
                </a:lnTo>
                <a:lnTo>
                  <a:pt x="3019425" y="1485900"/>
                </a:lnTo>
                <a:lnTo>
                  <a:pt x="3162300" y="1362075"/>
                </a:lnTo>
                <a:lnTo>
                  <a:pt x="3314700" y="1352550"/>
                </a:lnTo>
                <a:lnTo>
                  <a:pt x="3457575" y="14097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776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sp>
        <p:nvSpPr>
          <p:cNvPr id="3" name="Rectangle 2"/>
          <p:cNvSpPr/>
          <p:nvPr/>
        </p:nvSpPr>
        <p:spPr>
          <a:xfrm>
            <a:off x="0" y="-48875"/>
            <a:ext cx="6892636" cy="3908762"/>
          </a:xfrm>
          <a:prstGeom prst="rect">
            <a:avLst/>
          </a:prstGeom>
        </p:spPr>
        <p:txBody>
          <a:bodyPr wrap="square">
            <a:spAutoFit/>
          </a:bodyPr>
          <a:lstStyle/>
          <a:p>
            <a:r>
              <a:rPr lang="en-US" sz="3600" b="1" dirty="0">
                <a:solidFill>
                  <a:srgbClr val="FFC000"/>
                </a:solidFill>
                <a:effectLst>
                  <a:outerShdw blurRad="38100" dist="38100" dir="2700000" algn="tl">
                    <a:srgbClr val="000000">
                      <a:alpha val="43137"/>
                    </a:srgbClr>
                  </a:outerShdw>
                </a:effectLst>
              </a:rPr>
              <a:t>Turbidite Event History—Methods and Implications for Holocene Paleoseismicity of the Cascadia Subduction Zone</a:t>
            </a:r>
          </a:p>
          <a:p>
            <a:endParaRPr lang="en-US" sz="2400" b="1" dirty="0">
              <a:solidFill>
                <a:schemeClr val="bg1"/>
              </a:solidFill>
              <a:effectLst>
                <a:outerShdw blurRad="38100" dist="38100" dir="2700000" algn="tl">
                  <a:srgbClr val="000000">
                    <a:alpha val="43137"/>
                  </a:srgbClr>
                </a:outerShdw>
              </a:effectLst>
            </a:endParaRPr>
          </a:p>
          <a:p>
            <a:r>
              <a:rPr lang="en-US" sz="2000" b="1" dirty="0">
                <a:solidFill>
                  <a:schemeClr val="bg1"/>
                </a:solidFill>
                <a:effectLst>
                  <a:outerShdw blurRad="38100" dist="38100" dir="2700000" algn="tl">
                    <a:srgbClr val="000000">
                      <a:alpha val="43137"/>
                    </a:srgbClr>
                  </a:outerShdw>
                </a:effectLst>
              </a:rPr>
              <a:t>Chris Goldfinger</a:t>
            </a:r>
            <a:r>
              <a:rPr lang="en-US" sz="2000" b="1" baseline="30000" dirty="0">
                <a:solidFill>
                  <a:schemeClr val="bg1"/>
                </a:solidFill>
                <a:effectLst>
                  <a:outerShdw blurRad="38100" dist="38100" dir="2700000" algn="tl">
                    <a:srgbClr val="000000">
                      <a:alpha val="43137"/>
                    </a:srgbClr>
                  </a:outerShdw>
                </a:effectLst>
              </a:rPr>
              <a:t>1</a:t>
            </a:r>
            <a:r>
              <a:rPr lang="en-US" sz="2000" b="1" dirty="0">
                <a:solidFill>
                  <a:schemeClr val="bg1"/>
                </a:solidFill>
                <a:effectLst>
                  <a:outerShdw blurRad="38100" dist="38100" dir="2700000" algn="tl">
                    <a:srgbClr val="000000">
                      <a:alpha val="43137"/>
                    </a:srgbClr>
                  </a:outerShdw>
                </a:effectLst>
              </a:rPr>
              <a:t>, C. Hans Nelson</a:t>
            </a:r>
            <a:r>
              <a:rPr lang="en-US" sz="2000" b="1" baseline="30000" dirty="0">
                <a:solidFill>
                  <a:schemeClr val="bg1"/>
                </a:solidFill>
                <a:effectLst>
                  <a:outerShdw blurRad="38100" dist="38100" dir="2700000" algn="tl">
                    <a:srgbClr val="000000">
                      <a:alpha val="43137"/>
                    </a:srgbClr>
                  </a:outerShdw>
                </a:effectLst>
              </a:rPr>
              <a:t>2</a:t>
            </a:r>
            <a:r>
              <a:rPr lang="en-US" sz="2000" b="1" dirty="0">
                <a:solidFill>
                  <a:schemeClr val="bg1"/>
                </a:solidFill>
                <a:effectLst>
                  <a:outerShdw blurRad="38100" dist="38100" dir="2700000" algn="tl">
                    <a:srgbClr val="000000">
                      <a:alpha val="43137"/>
                    </a:srgbClr>
                  </a:outerShdw>
                </a:effectLst>
              </a:rPr>
              <a:t>, Ann E. Morey</a:t>
            </a:r>
            <a:r>
              <a:rPr lang="en-US" sz="2000" b="1" baseline="30000" dirty="0">
                <a:solidFill>
                  <a:schemeClr val="bg1"/>
                </a:solidFill>
                <a:effectLst>
                  <a:outerShdw blurRad="38100" dist="38100" dir="2700000" algn="tl">
                    <a:srgbClr val="000000">
                      <a:alpha val="43137"/>
                    </a:srgbClr>
                  </a:outerShdw>
                </a:effectLst>
              </a:rPr>
              <a:t>1</a:t>
            </a:r>
            <a:r>
              <a:rPr lang="en-US" sz="2000" b="1" dirty="0">
                <a:solidFill>
                  <a:schemeClr val="bg1"/>
                </a:solidFill>
                <a:effectLst>
                  <a:outerShdw blurRad="38100" dist="38100" dir="2700000" algn="tl">
                    <a:srgbClr val="000000">
                      <a:alpha val="43137"/>
                    </a:srgbClr>
                  </a:outerShdw>
                </a:effectLst>
              </a:rPr>
              <a:t>, Joel E. Johnson</a:t>
            </a:r>
            <a:r>
              <a:rPr lang="en-US" sz="2000" b="1" baseline="30000" dirty="0">
                <a:solidFill>
                  <a:schemeClr val="bg1"/>
                </a:solidFill>
                <a:effectLst>
                  <a:outerShdw blurRad="38100" dist="38100" dir="2700000" algn="tl">
                    <a:srgbClr val="000000">
                      <a:alpha val="43137"/>
                    </a:srgbClr>
                  </a:outerShdw>
                </a:effectLst>
              </a:rPr>
              <a:t>1</a:t>
            </a:r>
            <a:r>
              <a:rPr lang="en-US" sz="2000" b="1" dirty="0">
                <a:solidFill>
                  <a:schemeClr val="bg1"/>
                </a:solidFill>
                <a:effectLst>
                  <a:outerShdw blurRad="38100" dist="38100" dir="2700000" algn="tl">
                    <a:srgbClr val="000000">
                      <a:alpha val="43137"/>
                    </a:srgbClr>
                  </a:outerShdw>
                </a:effectLst>
              </a:rPr>
              <a:t>, Jason R. Patton</a:t>
            </a:r>
            <a:r>
              <a:rPr lang="en-US" sz="2000" b="1" baseline="30000" dirty="0">
                <a:solidFill>
                  <a:schemeClr val="bg1"/>
                </a:solidFill>
                <a:effectLst>
                  <a:outerShdw blurRad="38100" dist="38100" dir="2700000" algn="tl">
                    <a:srgbClr val="000000">
                      <a:alpha val="43137"/>
                    </a:srgbClr>
                  </a:outerShdw>
                </a:effectLst>
              </a:rPr>
              <a:t>1</a:t>
            </a:r>
            <a:r>
              <a:rPr lang="en-US" sz="2000" b="1" dirty="0">
                <a:solidFill>
                  <a:schemeClr val="bg1"/>
                </a:solidFill>
                <a:effectLst>
                  <a:outerShdw blurRad="38100" dist="38100" dir="2700000" algn="tl">
                    <a:srgbClr val="000000">
                      <a:alpha val="43137"/>
                    </a:srgbClr>
                  </a:outerShdw>
                </a:effectLst>
              </a:rPr>
              <a:t>, Eugene Karabanov</a:t>
            </a:r>
            <a:r>
              <a:rPr lang="en-US" sz="2000" b="1" baseline="30000" dirty="0">
                <a:solidFill>
                  <a:schemeClr val="bg1"/>
                </a:solidFill>
                <a:effectLst>
                  <a:outerShdw blurRad="38100" dist="38100" dir="2700000" algn="tl">
                    <a:srgbClr val="000000">
                      <a:alpha val="43137"/>
                    </a:srgbClr>
                  </a:outerShdw>
                </a:effectLst>
              </a:rPr>
              <a:t>3</a:t>
            </a:r>
            <a:r>
              <a:rPr lang="en-US" sz="2000" b="1" dirty="0">
                <a:solidFill>
                  <a:schemeClr val="bg1"/>
                </a:solidFill>
                <a:effectLst>
                  <a:outerShdw blurRad="38100" dist="38100" dir="2700000" algn="tl">
                    <a:srgbClr val="000000">
                      <a:alpha val="43137"/>
                    </a:srgbClr>
                  </a:outerShdw>
                </a:effectLst>
              </a:rPr>
              <a:t>, Julia Gutiérrez-Pastor</a:t>
            </a:r>
            <a:r>
              <a:rPr lang="en-US" sz="2000" b="1" baseline="30000" dirty="0">
                <a:solidFill>
                  <a:schemeClr val="bg1"/>
                </a:solidFill>
                <a:effectLst>
                  <a:outerShdw blurRad="38100" dist="38100" dir="2700000" algn="tl">
                    <a:srgbClr val="000000">
                      <a:alpha val="43137"/>
                    </a:srgbClr>
                  </a:outerShdw>
                </a:effectLst>
              </a:rPr>
              <a:t>2</a:t>
            </a:r>
            <a:r>
              <a:rPr lang="en-US" sz="2000" b="1" dirty="0">
                <a:solidFill>
                  <a:schemeClr val="bg1"/>
                </a:solidFill>
                <a:effectLst>
                  <a:outerShdw blurRad="38100" dist="38100" dir="2700000" algn="tl">
                    <a:srgbClr val="000000">
                      <a:alpha val="43137"/>
                    </a:srgbClr>
                  </a:outerShdw>
                </a:effectLst>
              </a:rPr>
              <a:t>, Andrew T. Eriksson1, Eulàlia Gràcia</a:t>
            </a:r>
            <a:r>
              <a:rPr lang="en-US" sz="2000" b="1" baseline="30000" dirty="0">
                <a:solidFill>
                  <a:schemeClr val="bg1"/>
                </a:solidFill>
                <a:effectLst>
                  <a:outerShdw blurRad="38100" dist="38100" dir="2700000" algn="tl">
                    <a:srgbClr val="000000">
                      <a:alpha val="43137"/>
                    </a:srgbClr>
                  </a:outerShdw>
                </a:effectLst>
              </a:rPr>
              <a:t>4</a:t>
            </a:r>
            <a:r>
              <a:rPr lang="en-US" sz="2000" b="1" dirty="0">
                <a:solidFill>
                  <a:schemeClr val="bg1"/>
                </a:solidFill>
                <a:effectLst>
                  <a:outerShdw blurRad="38100" dist="38100" dir="2700000" algn="tl">
                    <a:srgbClr val="000000">
                      <a:alpha val="43137"/>
                    </a:srgbClr>
                  </a:outerShdw>
                </a:effectLst>
              </a:rPr>
              <a:t>, Gita Dunhill</a:t>
            </a:r>
            <a:r>
              <a:rPr lang="en-US" sz="2000" b="1" baseline="30000" dirty="0">
                <a:solidFill>
                  <a:schemeClr val="bg1"/>
                </a:solidFill>
                <a:effectLst>
                  <a:outerShdw blurRad="38100" dist="38100" dir="2700000" algn="tl">
                    <a:srgbClr val="000000">
                      <a:alpha val="43137"/>
                    </a:srgbClr>
                  </a:outerShdw>
                </a:effectLst>
              </a:rPr>
              <a:t>5</a:t>
            </a:r>
            <a:r>
              <a:rPr lang="en-US" sz="2000" b="1" dirty="0">
                <a:solidFill>
                  <a:schemeClr val="bg1"/>
                </a:solidFill>
                <a:effectLst>
                  <a:outerShdw blurRad="38100" dist="38100" dir="2700000" algn="tl">
                    <a:srgbClr val="000000">
                      <a:alpha val="43137"/>
                    </a:srgbClr>
                  </a:outerShdw>
                </a:effectLst>
              </a:rPr>
              <a:t>, Randolph J. Enkin</a:t>
            </a:r>
            <a:r>
              <a:rPr lang="en-US" sz="2000" b="1" baseline="30000" dirty="0">
                <a:solidFill>
                  <a:schemeClr val="bg1"/>
                </a:solidFill>
                <a:effectLst>
                  <a:outerShdw blurRad="38100" dist="38100" dir="2700000" algn="tl">
                    <a:srgbClr val="000000">
                      <a:alpha val="43137"/>
                    </a:srgbClr>
                  </a:outerShdw>
                </a:effectLst>
              </a:rPr>
              <a:t>6</a:t>
            </a:r>
            <a:r>
              <a:rPr lang="en-US" sz="2000" b="1" dirty="0">
                <a:solidFill>
                  <a:schemeClr val="bg1"/>
                </a:solidFill>
                <a:effectLst>
                  <a:outerShdw blurRad="38100" dist="38100" dir="2700000" algn="tl">
                    <a:srgbClr val="000000">
                      <a:alpha val="43137"/>
                    </a:srgbClr>
                  </a:outerShdw>
                </a:effectLst>
              </a:rPr>
              <a:t>, Audrey Dallimore</a:t>
            </a:r>
            <a:r>
              <a:rPr lang="en-US" sz="2000" b="1" baseline="30000" dirty="0">
                <a:solidFill>
                  <a:schemeClr val="bg1"/>
                </a:solidFill>
                <a:effectLst>
                  <a:outerShdw blurRad="38100" dist="38100" dir="2700000" algn="tl">
                    <a:srgbClr val="000000">
                      <a:alpha val="43137"/>
                    </a:srgbClr>
                  </a:outerShdw>
                </a:effectLst>
              </a:rPr>
              <a:t>7</a:t>
            </a:r>
            <a:r>
              <a:rPr lang="en-US" sz="2000" b="1" dirty="0">
                <a:solidFill>
                  <a:schemeClr val="bg1"/>
                </a:solidFill>
                <a:effectLst>
                  <a:outerShdw blurRad="38100" dist="38100" dir="2700000" algn="tl">
                    <a:srgbClr val="000000">
                      <a:alpha val="43137"/>
                    </a:srgbClr>
                  </a:outerShdw>
                </a:effectLst>
              </a:rPr>
              <a:t>, and Tracy Vallier</a:t>
            </a:r>
            <a:r>
              <a:rPr lang="en-US" sz="2000" b="1" baseline="30000" dirty="0">
                <a:solidFill>
                  <a:schemeClr val="bg1"/>
                </a:solidFill>
                <a:effectLst>
                  <a:outerShdw blurRad="38100" dist="38100" dir="2700000" algn="tl">
                    <a:srgbClr val="000000">
                      <a:alpha val="43137"/>
                    </a:srgbClr>
                  </a:outerShdw>
                </a:effectLst>
              </a:rPr>
              <a:t>8</a:t>
            </a:r>
          </a:p>
        </p:txBody>
      </p:sp>
      <p:sp>
        <p:nvSpPr>
          <p:cNvPr id="4" name="Rectangle 3"/>
          <p:cNvSpPr/>
          <p:nvPr/>
        </p:nvSpPr>
        <p:spPr>
          <a:xfrm>
            <a:off x="0" y="5242173"/>
            <a:ext cx="6892636" cy="1615827"/>
          </a:xfrm>
          <a:prstGeom prst="rect">
            <a:avLst/>
          </a:prstGeom>
        </p:spPr>
        <p:txBody>
          <a:bodyPr wrap="square">
            <a:spAutoFit/>
          </a:bodyPr>
          <a:lstStyle/>
          <a:p>
            <a:r>
              <a:rPr lang="en-US" sz="1100" dirty="0">
                <a:solidFill>
                  <a:schemeClr val="bg1"/>
                </a:solidFill>
              </a:rPr>
              <a:t>1 Oregon State University, Corvallis, OR</a:t>
            </a:r>
          </a:p>
          <a:p>
            <a:r>
              <a:rPr lang="en-US" sz="1100" dirty="0">
                <a:solidFill>
                  <a:schemeClr val="bg1"/>
                </a:solidFill>
              </a:rPr>
              <a:t>2 Instituto Andaluz de Ciencias del la Tierra, Universidad de Granada, Granada, Spain</a:t>
            </a:r>
          </a:p>
          <a:p>
            <a:r>
              <a:rPr lang="en-US" sz="1100" dirty="0">
                <a:solidFill>
                  <a:schemeClr val="bg1"/>
                </a:solidFill>
              </a:rPr>
              <a:t>3 Institute of Geochemistry, Siberian Branch of Russian Academy of Sciences, Irkutsk, Russia; Chevron Energy Technology Company, Houston, TX</a:t>
            </a:r>
          </a:p>
          <a:p>
            <a:r>
              <a:rPr lang="en-US" sz="1100" dirty="0">
                <a:solidFill>
                  <a:schemeClr val="bg1"/>
                </a:solidFill>
              </a:rPr>
              <a:t>4 Centre </a:t>
            </a:r>
            <a:r>
              <a:rPr lang="en-US" sz="1100" dirty="0" err="1">
                <a:solidFill>
                  <a:schemeClr val="bg1"/>
                </a:solidFill>
              </a:rPr>
              <a:t>Mediterrani</a:t>
            </a:r>
            <a:r>
              <a:rPr lang="en-US" sz="1100" dirty="0">
                <a:solidFill>
                  <a:schemeClr val="bg1"/>
                </a:solidFill>
              </a:rPr>
              <a:t> </a:t>
            </a:r>
            <a:r>
              <a:rPr lang="en-US" sz="1100" dirty="0" err="1">
                <a:solidFill>
                  <a:schemeClr val="bg1"/>
                </a:solidFill>
              </a:rPr>
              <a:t>d’Investigacions</a:t>
            </a:r>
            <a:r>
              <a:rPr lang="en-US" sz="1100" dirty="0">
                <a:solidFill>
                  <a:schemeClr val="bg1"/>
                </a:solidFill>
              </a:rPr>
              <a:t> Marines </a:t>
            </a:r>
            <a:r>
              <a:rPr lang="en-US" sz="1100" dirty="0" err="1">
                <a:solidFill>
                  <a:schemeClr val="bg1"/>
                </a:solidFill>
              </a:rPr>
              <a:t>i</a:t>
            </a:r>
            <a:r>
              <a:rPr lang="en-US" sz="1100" dirty="0">
                <a:solidFill>
                  <a:schemeClr val="bg1"/>
                </a:solidFill>
              </a:rPr>
              <a:t> </a:t>
            </a:r>
            <a:r>
              <a:rPr lang="en-US" sz="1100" dirty="0" err="1">
                <a:solidFill>
                  <a:schemeClr val="bg1"/>
                </a:solidFill>
              </a:rPr>
              <a:t>Amvientals</a:t>
            </a:r>
            <a:r>
              <a:rPr lang="en-US" sz="1100" dirty="0">
                <a:solidFill>
                  <a:schemeClr val="bg1"/>
                </a:solidFill>
              </a:rPr>
              <a:t> </a:t>
            </a:r>
            <a:r>
              <a:rPr lang="en-US" sz="1100" dirty="0" err="1">
                <a:solidFill>
                  <a:schemeClr val="bg1"/>
                </a:solidFill>
              </a:rPr>
              <a:t>Unitat</a:t>
            </a:r>
            <a:r>
              <a:rPr lang="en-US" sz="1100" dirty="0">
                <a:solidFill>
                  <a:schemeClr val="bg1"/>
                </a:solidFill>
              </a:rPr>
              <a:t> de </a:t>
            </a:r>
            <a:r>
              <a:rPr lang="en-US" sz="1100" dirty="0" err="1">
                <a:solidFill>
                  <a:schemeClr val="bg1"/>
                </a:solidFill>
              </a:rPr>
              <a:t>Tecnologia</a:t>
            </a:r>
            <a:r>
              <a:rPr lang="en-US" sz="1100" dirty="0">
                <a:solidFill>
                  <a:schemeClr val="bg1"/>
                </a:solidFill>
              </a:rPr>
              <a:t> Marina, Barcelona, Spain</a:t>
            </a:r>
          </a:p>
          <a:p>
            <a:r>
              <a:rPr lang="en-US" sz="1100" dirty="0">
                <a:solidFill>
                  <a:schemeClr val="bg1"/>
                </a:solidFill>
              </a:rPr>
              <a:t>5 Department of Earth and Environmental Sciences, California State University, East Bay, Hayward, CA</a:t>
            </a:r>
          </a:p>
          <a:p>
            <a:r>
              <a:rPr lang="en-US" sz="1100" dirty="0">
                <a:solidFill>
                  <a:schemeClr val="bg1"/>
                </a:solidFill>
              </a:rPr>
              <a:t>6 Geological Survey of Canada—Pacific, Sydney, B.C., Canada</a:t>
            </a:r>
          </a:p>
          <a:p>
            <a:r>
              <a:rPr lang="en-US" sz="1100" dirty="0">
                <a:solidFill>
                  <a:schemeClr val="bg1"/>
                </a:solidFill>
              </a:rPr>
              <a:t>7 Geological Survey of Canada—Pacific, Sydney, B.C., Canada; Royal Roads University, Victoria, B.C., Canada</a:t>
            </a:r>
          </a:p>
          <a:p>
            <a:r>
              <a:rPr lang="en-US" sz="1100" dirty="0">
                <a:solidFill>
                  <a:schemeClr val="bg1"/>
                </a:solidFill>
              </a:rPr>
              <a:t>8 U.S. Geological Survey, Menlo Park, CA</a:t>
            </a:r>
          </a:p>
        </p:txBody>
      </p:sp>
      <p:sp>
        <p:nvSpPr>
          <p:cNvPr id="5" name="Rectangle 4"/>
          <p:cNvSpPr/>
          <p:nvPr/>
        </p:nvSpPr>
        <p:spPr>
          <a:xfrm>
            <a:off x="554878" y="3904698"/>
            <a:ext cx="6269280" cy="646331"/>
          </a:xfrm>
          <a:prstGeom prst="rect">
            <a:avLst/>
          </a:prstGeom>
        </p:spPr>
        <p:txBody>
          <a:bodyPr wrap="none">
            <a:spAutoFit/>
          </a:bodyPr>
          <a:lstStyle/>
          <a:p>
            <a:r>
              <a:rPr lang="en-US" sz="3600" b="1" dirty="0">
                <a:solidFill>
                  <a:srgbClr val="FFFF00"/>
                </a:solidFill>
                <a:effectLst>
                  <a:outerShdw blurRad="38100" dist="38100" dir="2700000" algn="tl">
                    <a:srgbClr val="000000">
                      <a:alpha val="43137"/>
                    </a:srgbClr>
                  </a:outerShdw>
                </a:effectLst>
              </a:rPr>
              <a:t>USGS Professional Paper 1661-F</a:t>
            </a:r>
          </a:p>
        </p:txBody>
      </p:sp>
    </p:spTree>
    <p:extLst>
      <p:ext uri="{BB962C8B-B14F-4D97-AF65-F5344CB8AC3E}">
        <p14:creationId xmlns:p14="http://schemas.microsoft.com/office/powerpoint/2010/main" val="3833175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083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va_Lake_Tectonic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1930030-C9F8-40E5-962B-AC99F41845F9}"/>
              </a:ext>
            </a:extLst>
          </p:cNvPr>
          <p:cNvSpPr txBox="1"/>
          <p:nvPr/>
        </p:nvSpPr>
        <p:spPr>
          <a:xfrm>
            <a:off x="246427" y="132018"/>
            <a:ext cx="6105088" cy="307777"/>
          </a:xfrm>
          <a:prstGeom prst="rect">
            <a:avLst/>
          </a:prstGeom>
          <a:noFill/>
        </p:spPr>
        <p:txBody>
          <a:bodyPr wrap="square">
            <a:spAutoFit/>
          </a:bodyPr>
          <a:lstStyle/>
          <a:p>
            <a:r>
              <a:rPr lang="en-US" sz="1400" b="1" dirty="0">
                <a:solidFill>
                  <a:schemeClr val="bg1"/>
                </a:solidFill>
                <a:effectLst>
                  <a:outerShdw blurRad="38100" dist="38100" dir="2700000" algn="tl">
                    <a:srgbClr val="000000">
                      <a:alpha val="43137"/>
                    </a:srgbClr>
                  </a:outerShdw>
                </a:effectLst>
              </a:rPr>
              <a:t>https://www.youtube.com/watch?v=PZjPGdXMMso</a:t>
            </a:r>
          </a:p>
        </p:txBody>
      </p:sp>
    </p:spTree>
    <p:extLst>
      <p:ext uri="{BB962C8B-B14F-4D97-AF65-F5344CB8AC3E}">
        <p14:creationId xmlns:p14="http://schemas.microsoft.com/office/powerpoint/2010/main" val="3521701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644648-D9AD-42AC-90D6-12532B95ED7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3524" y="148278"/>
            <a:ext cx="4383313" cy="6429876"/>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6960" y="148278"/>
            <a:ext cx="7319702" cy="2669006"/>
          </a:xfrm>
          <a:prstGeom prst="rect">
            <a:avLst/>
          </a:prstGeom>
        </p:spPr>
      </p:pic>
      <p:pic>
        <p:nvPicPr>
          <p:cNvPr id="8" name="Animation_of_Earthquake_and_Tsunami_in_Sumatr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46960" y="2996253"/>
            <a:ext cx="7319702" cy="3581901"/>
          </a:xfrm>
          <a:prstGeom prst="rect">
            <a:avLst/>
          </a:prstGeom>
        </p:spPr>
      </p:pic>
      <p:sp>
        <p:nvSpPr>
          <p:cNvPr id="10" name="TextBox 9">
            <a:extLst>
              <a:ext uri="{FF2B5EF4-FFF2-40B4-BE49-F238E27FC236}">
                <a16:creationId xmlns:a16="http://schemas.microsoft.com/office/drawing/2014/main" id="{90A2F226-D95E-44F7-9035-5E82C1D3D5D3}"/>
              </a:ext>
            </a:extLst>
          </p:cNvPr>
          <p:cNvSpPr txBox="1"/>
          <p:nvPr/>
        </p:nvSpPr>
        <p:spPr>
          <a:xfrm rot="1776041">
            <a:off x="5904637" y="2080128"/>
            <a:ext cx="880369" cy="276999"/>
          </a:xfrm>
          <a:prstGeom prst="rect">
            <a:avLst/>
          </a:prstGeom>
          <a:noFill/>
        </p:spPr>
        <p:txBody>
          <a:bodyPr wrap="none" rtlCol="0">
            <a:spAutoFit/>
          </a:bodyPr>
          <a:lstStyle/>
          <a:p>
            <a:r>
              <a:rPr lang="en-US" sz="1200" dirty="0"/>
              <a:t>subduction</a:t>
            </a:r>
          </a:p>
        </p:txBody>
      </p:sp>
    </p:spTree>
    <p:extLst>
      <p:ext uri="{BB962C8B-B14F-4D97-AF65-F5344CB8AC3E}">
        <p14:creationId xmlns:p14="http://schemas.microsoft.com/office/powerpoint/2010/main" val="52826209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8377"/>
            <a:ext cx="12192000" cy="523220"/>
          </a:xfrm>
          <a:prstGeom prst="rect">
            <a:avLst/>
          </a:prstGeom>
        </p:spPr>
        <p:txBody>
          <a:bodyPr wrap="square">
            <a:spAutoFit/>
          </a:bodyPr>
          <a:lstStyle/>
          <a:p>
            <a:pPr algn="ctr">
              <a:defRPr/>
            </a:pPr>
            <a:r>
              <a:rPr lang="en-US" sz="2800" b="1" dirty="0">
                <a:solidFill>
                  <a:schemeClr val="bg1"/>
                </a:solidFill>
                <a:effectLst>
                  <a:outerShdw blurRad="38100" dist="38100" dir="2700000" algn="tl">
                    <a:srgbClr val="000000">
                      <a:alpha val="43137"/>
                    </a:srgbClr>
                  </a:outerShdw>
                </a:effectLst>
              </a:rPr>
              <a:t>Subduction zone earthquake deformation leaves behind sedimentary evidence.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260" t="5206" r="4973" b="67746"/>
          <a:stretch/>
        </p:blipFill>
        <p:spPr>
          <a:xfrm>
            <a:off x="0" y="782542"/>
            <a:ext cx="12192000" cy="4918366"/>
          </a:xfrm>
          <a:prstGeom prst="rect">
            <a:avLst/>
          </a:prstGeom>
        </p:spPr>
      </p:pic>
      <p:sp>
        <p:nvSpPr>
          <p:cNvPr id="5" name="Rectangle 4"/>
          <p:cNvSpPr>
            <a:spLocks noChangeArrowheads="1"/>
          </p:cNvSpPr>
          <p:nvPr/>
        </p:nvSpPr>
        <p:spPr bwMode="auto">
          <a:xfrm>
            <a:off x="9813144" y="5700908"/>
            <a:ext cx="237885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solidFill>
                  <a:schemeClr val="bg1"/>
                </a:solidFill>
                <a:effectLst>
                  <a:outerShdw blurRad="38100" dist="38100" dir="2700000" algn="tl">
                    <a:srgbClr val="000000">
                      <a:alpha val="43137"/>
                    </a:srgbClr>
                  </a:outerShdw>
                </a:effectLst>
              </a:rPr>
              <a:t>Atwater &amp; Satake, 2005</a:t>
            </a:r>
          </a:p>
        </p:txBody>
      </p:sp>
      <p:pic>
        <p:nvPicPr>
          <p:cNvPr id="7" name="Picture 3" descr="J:\powerpoint\smile_2010\figures-final\Pages 16 atwater_satake_2005_orphan_tsunami.png">
            <a:extLst>
              <a:ext uri="{FF2B5EF4-FFF2-40B4-BE49-F238E27FC236}">
                <a16:creationId xmlns:a16="http://schemas.microsoft.com/office/drawing/2014/main" id="{0B9C4D33-7D7F-414D-ADBC-A149500382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693" t="64516" r="9129" b="8208"/>
          <a:stretch>
            <a:fillRect/>
          </a:stretch>
        </p:blipFill>
        <p:spPr bwMode="auto">
          <a:xfrm>
            <a:off x="6219298" y="782542"/>
            <a:ext cx="5738094" cy="491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5883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812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184546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ubsided coast_japan_2011.jpg"/>
          <p:cNvPicPr>
            <a:picLocks noGrp="1" noChangeAspect="1"/>
          </p:cNvPicPr>
          <p:nvPr>
            <p:ph idx="1"/>
          </p:nvPr>
        </p:nvPicPr>
        <p:blipFill>
          <a:blip r:embed="rId3" cstate="print"/>
          <a:stretch>
            <a:fillRect/>
          </a:stretch>
        </p:blipFill>
        <p:spPr>
          <a:xfrm>
            <a:off x="0" y="0"/>
            <a:ext cx="12192000" cy="6648628"/>
          </a:xfrm>
        </p:spPr>
      </p:pic>
      <p:sp>
        <p:nvSpPr>
          <p:cNvPr id="5" name="TextBox 4"/>
          <p:cNvSpPr txBox="1"/>
          <p:nvPr/>
        </p:nvSpPr>
        <p:spPr>
          <a:xfrm>
            <a:off x="0" y="0"/>
            <a:ext cx="11037189" cy="830997"/>
          </a:xfrm>
          <a:prstGeom prst="rect">
            <a:avLst/>
          </a:prstGeom>
          <a:noFill/>
        </p:spPr>
        <p:txBody>
          <a:bodyPr wrap="none" rtlCol="0">
            <a:spAutoFit/>
          </a:bodyPr>
          <a:lstStyle/>
          <a:p>
            <a:r>
              <a:rPr lang="en-US" sz="4800" b="1" dirty="0">
                <a:solidFill>
                  <a:srgbClr val="FFC000"/>
                </a:solidFill>
                <a:effectLst>
                  <a:outerShdw blurRad="38100" dist="38100" dir="2700000" algn="tl">
                    <a:srgbClr val="000000">
                      <a:alpha val="43137"/>
                    </a:srgbClr>
                  </a:outerShdw>
                </a:effectLst>
                <a:latin typeface="Calibri" panose="020F0502020204030204" pitchFamily="34" charset="0"/>
              </a:rPr>
              <a:t>Coseismic subsidence in Japan, 2011.03.11</a:t>
            </a:r>
            <a:endParaRPr lang="en-US" sz="4800" dirty="0">
              <a:solidFill>
                <a:srgbClr val="FFC000"/>
              </a:solidFill>
            </a:endParaRPr>
          </a:p>
        </p:txBody>
      </p:sp>
      <p:sp>
        <p:nvSpPr>
          <p:cNvPr id="2" name="TextBox 1"/>
          <p:cNvSpPr txBox="1"/>
          <p:nvPr/>
        </p:nvSpPr>
        <p:spPr>
          <a:xfrm>
            <a:off x="8141721" y="6150114"/>
            <a:ext cx="4052456" cy="523220"/>
          </a:xfrm>
          <a:prstGeom prst="rect">
            <a:avLst/>
          </a:prstGeom>
          <a:noFill/>
        </p:spPr>
        <p:txBody>
          <a:bodyPr wrap="none" rtlCol="0">
            <a:spAutoFit/>
          </a:bodyPr>
          <a:lstStyle/>
          <a:p>
            <a:r>
              <a:rPr lang="en-US" sz="2800" b="1" dirty="0">
                <a:solidFill>
                  <a:schemeClr val="bg1"/>
                </a:solidFill>
                <a:effectLst>
                  <a:outerShdw blurRad="38100" dist="38100" dir="2700000" algn="tl">
                    <a:srgbClr val="000000">
                      <a:alpha val="43137"/>
                    </a:srgbClr>
                  </a:outerShdw>
                </a:effectLst>
              </a:rPr>
              <a:t>Photo Credit: Kenji Satake</a:t>
            </a:r>
          </a:p>
        </p:txBody>
      </p:sp>
      <p:grpSp>
        <p:nvGrpSpPr>
          <p:cNvPr id="10" name="Group 9">
            <a:extLst>
              <a:ext uri="{FF2B5EF4-FFF2-40B4-BE49-F238E27FC236}">
                <a16:creationId xmlns:a16="http://schemas.microsoft.com/office/drawing/2014/main" id="{B37C5287-036E-4FD7-A208-E9FE91A495DD}"/>
              </a:ext>
            </a:extLst>
          </p:cNvPr>
          <p:cNvGrpSpPr/>
          <p:nvPr/>
        </p:nvGrpSpPr>
        <p:grpSpPr>
          <a:xfrm>
            <a:off x="5126820" y="2476500"/>
            <a:ext cx="2191562" cy="2807276"/>
            <a:chOff x="5126820" y="2476500"/>
            <a:chExt cx="2191562" cy="2807276"/>
          </a:xfrm>
        </p:grpSpPr>
        <p:sp>
          <p:nvSpPr>
            <p:cNvPr id="3" name="TextBox 2">
              <a:extLst>
                <a:ext uri="{FF2B5EF4-FFF2-40B4-BE49-F238E27FC236}">
                  <a16:creationId xmlns:a16="http://schemas.microsoft.com/office/drawing/2014/main" id="{DF1FA489-09C3-4CC1-9E89-200B8754068F}"/>
                </a:ext>
              </a:extLst>
            </p:cNvPr>
            <p:cNvSpPr txBox="1"/>
            <p:nvPr/>
          </p:nvSpPr>
          <p:spPr>
            <a:xfrm>
              <a:off x="5126820" y="2476500"/>
              <a:ext cx="870366" cy="400110"/>
            </a:xfrm>
            <a:prstGeom prst="rect">
              <a:avLst/>
            </a:prstGeom>
            <a:no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rPr>
                <a:t>Arcata</a:t>
              </a:r>
            </a:p>
          </p:txBody>
        </p:sp>
        <p:sp>
          <p:nvSpPr>
            <p:cNvPr id="7" name="TextBox 6">
              <a:extLst>
                <a:ext uri="{FF2B5EF4-FFF2-40B4-BE49-F238E27FC236}">
                  <a16:creationId xmlns:a16="http://schemas.microsoft.com/office/drawing/2014/main" id="{1B6ED821-E13C-40A3-87AC-1B6F91063424}"/>
                </a:ext>
              </a:extLst>
            </p:cNvPr>
            <p:cNvSpPr txBox="1"/>
            <p:nvPr/>
          </p:nvSpPr>
          <p:spPr>
            <a:xfrm>
              <a:off x="5342283" y="2845832"/>
              <a:ext cx="912814" cy="400110"/>
            </a:xfrm>
            <a:prstGeom prst="rect">
              <a:avLst/>
            </a:prstGeom>
            <a:no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rPr>
                <a:t>Eureka</a:t>
              </a:r>
            </a:p>
          </p:txBody>
        </p:sp>
        <p:sp>
          <p:nvSpPr>
            <p:cNvPr id="8" name="TextBox 7">
              <a:extLst>
                <a:ext uri="{FF2B5EF4-FFF2-40B4-BE49-F238E27FC236}">
                  <a16:creationId xmlns:a16="http://schemas.microsoft.com/office/drawing/2014/main" id="{6E26EAF2-2D64-4ABF-9799-5E57A0CE1FD5}"/>
                </a:ext>
              </a:extLst>
            </p:cNvPr>
            <p:cNvSpPr txBox="1"/>
            <p:nvPr/>
          </p:nvSpPr>
          <p:spPr>
            <a:xfrm>
              <a:off x="5342283" y="3938032"/>
              <a:ext cx="1314591" cy="400110"/>
            </a:xfrm>
            <a:prstGeom prst="rect">
              <a:avLst/>
            </a:prstGeom>
            <a:no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rPr>
                <a:t>Table Bluff</a:t>
              </a:r>
            </a:p>
          </p:txBody>
        </p:sp>
        <p:sp>
          <p:nvSpPr>
            <p:cNvPr id="9" name="TextBox 8">
              <a:extLst>
                <a:ext uri="{FF2B5EF4-FFF2-40B4-BE49-F238E27FC236}">
                  <a16:creationId xmlns:a16="http://schemas.microsoft.com/office/drawing/2014/main" id="{2F1DDFD8-9694-478C-ABB9-5B42E969C80D}"/>
                </a:ext>
              </a:extLst>
            </p:cNvPr>
            <p:cNvSpPr txBox="1"/>
            <p:nvPr/>
          </p:nvSpPr>
          <p:spPr>
            <a:xfrm>
              <a:off x="5518594" y="4883666"/>
              <a:ext cx="1799788" cy="400110"/>
            </a:xfrm>
            <a:prstGeom prst="rect">
              <a:avLst/>
            </a:prstGeom>
            <a:no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rPr>
                <a:t>Eel River Valley</a:t>
              </a:r>
            </a:p>
          </p:txBody>
        </p:sp>
      </p:grpSp>
    </p:spTree>
    <p:extLst>
      <p:ext uri="{BB962C8B-B14F-4D97-AF65-F5344CB8AC3E}">
        <p14:creationId xmlns:p14="http://schemas.microsoft.com/office/powerpoint/2010/main" val="23263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40390" y="139700"/>
            <a:ext cx="9492412" cy="6483291"/>
            <a:chOff x="1676401" y="533400"/>
            <a:chExt cx="8813799" cy="6019800"/>
          </a:xfrm>
        </p:grpSpPr>
        <p:pic>
          <p:nvPicPr>
            <p:cNvPr id="29698" name="Picture 2" descr="J:\powerpoint\smile_2010\figures-final\Pages 18 atwater_satake_2005_orphan_tsunami-4.png"/>
            <p:cNvPicPr>
              <a:picLocks noChangeAspect="1" noChangeArrowheads="1"/>
            </p:cNvPicPr>
            <p:nvPr/>
          </p:nvPicPr>
          <p:blipFill>
            <a:blip r:embed="rId3" cstate="print">
              <a:extLst>
                <a:ext uri="{28A0092B-C50C-407E-A947-70E740481C1C}">
                  <a14:useLocalDpi xmlns:a14="http://schemas.microsoft.com/office/drawing/2010/main" val="0"/>
                </a:ext>
              </a:extLst>
            </a:blip>
            <a:srcRect l="5943" t="12518" r="57780" b="59447"/>
            <a:stretch>
              <a:fillRect/>
            </a:stretch>
          </p:blipFill>
          <p:spPr bwMode="auto">
            <a:xfrm>
              <a:off x="7620000" y="37338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descr="J:\powerpoint\smile_2010\figures-final\Pages 18 atwater_satake_2005_orphan_tsunami-4.png"/>
            <p:cNvPicPr>
              <a:picLocks noChangeAspect="1" noChangeArrowheads="1"/>
            </p:cNvPicPr>
            <p:nvPr/>
          </p:nvPicPr>
          <p:blipFill>
            <a:blip r:embed="rId3" cstate="print">
              <a:extLst>
                <a:ext uri="{28A0092B-C50C-407E-A947-70E740481C1C}">
                  <a14:useLocalDpi xmlns:a14="http://schemas.microsoft.com/office/drawing/2010/main" val="0"/>
                </a:ext>
              </a:extLst>
            </a:blip>
            <a:srcRect l="5943" t="40553" r="7780" b="36716"/>
            <a:stretch>
              <a:fillRect/>
            </a:stretch>
          </p:blipFill>
          <p:spPr bwMode="auto">
            <a:xfrm>
              <a:off x="2362200" y="533400"/>
              <a:ext cx="812800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 descr="J:\powerpoint\smile_2010\figures-final\Pages 18 atwater_satake_2005_orphan_tsunami-4.png"/>
            <p:cNvPicPr>
              <a:picLocks noChangeAspect="1" noChangeArrowheads="1"/>
            </p:cNvPicPr>
            <p:nvPr/>
          </p:nvPicPr>
          <p:blipFill>
            <a:blip r:embed="rId3" cstate="print">
              <a:extLst>
                <a:ext uri="{28A0092B-C50C-407E-A947-70E740481C1C}">
                  <a14:useLocalDpi xmlns:a14="http://schemas.microsoft.com/office/drawing/2010/main" val="0"/>
                </a:ext>
              </a:extLst>
            </a:blip>
            <a:srcRect l="33395" t="63284" r="7780" b="10461"/>
            <a:stretch>
              <a:fillRect/>
            </a:stretch>
          </p:blipFill>
          <p:spPr bwMode="auto">
            <a:xfrm>
              <a:off x="1676401" y="3352800"/>
              <a:ext cx="55419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p:cNvSpPr txBox="1"/>
          <p:nvPr/>
        </p:nvSpPr>
        <p:spPr>
          <a:xfrm>
            <a:off x="8810026" y="3154790"/>
            <a:ext cx="3733800" cy="400110"/>
          </a:xfrm>
          <a:prstGeom prst="rect">
            <a:avLst/>
          </a:prstGeom>
          <a:noFill/>
        </p:spPr>
        <p:txBody>
          <a:bodyPr>
            <a:spAutoFit/>
          </a:bodyPr>
          <a:lstStyle/>
          <a:p>
            <a:pPr>
              <a:defRPr/>
            </a:pPr>
            <a:r>
              <a:rPr lang="en-US" sz="2000" b="1" dirty="0">
                <a:solidFill>
                  <a:srgbClr val="FFFF00"/>
                </a:solidFill>
              </a:rPr>
              <a:t>Atwater et al., 2005</a:t>
            </a:r>
          </a:p>
        </p:txBody>
      </p:sp>
      <p:sp>
        <p:nvSpPr>
          <p:cNvPr id="8" name="TextBox 7"/>
          <p:cNvSpPr txBox="1"/>
          <p:nvPr/>
        </p:nvSpPr>
        <p:spPr>
          <a:xfrm>
            <a:off x="118475" y="139700"/>
            <a:ext cx="2885162" cy="2123658"/>
          </a:xfrm>
          <a:prstGeom prst="rect">
            <a:avLst/>
          </a:prstGeom>
          <a:noFill/>
        </p:spPr>
        <p:txBody>
          <a:bodyPr wrap="square">
            <a:spAutoFit/>
          </a:bodyPr>
          <a:lstStyle/>
          <a:p>
            <a:pPr>
              <a:defRPr/>
            </a:pPr>
            <a:r>
              <a:rPr lang="en-US" sz="4400" b="1" dirty="0">
                <a:solidFill>
                  <a:schemeClr val="bg1"/>
                </a:solidFill>
                <a:effectLst>
                  <a:outerShdw blurRad="38100" dist="38100" dir="2700000" algn="tl">
                    <a:srgbClr val="000000">
                      <a:alpha val="43137"/>
                    </a:srgbClr>
                  </a:outerShdw>
                </a:effectLst>
              </a:rPr>
              <a:t>past</a:t>
            </a:r>
          </a:p>
          <a:p>
            <a:pPr>
              <a:defRPr/>
            </a:pPr>
            <a:r>
              <a:rPr lang="en-US" sz="4400" b="1" dirty="0">
                <a:solidFill>
                  <a:schemeClr val="bg1"/>
                </a:solidFill>
                <a:effectLst>
                  <a:outerShdw blurRad="38100" dist="38100" dir="2700000" algn="tl">
                    <a:srgbClr val="000000">
                      <a:alpha val="43137"/>
                    </a:srgbClr>
                  </a:outerShdw>
                </a:effectLst>
              </a:rPr>
              <a:t>tsunami</a:t>
            </a:r>
          </a:p>
          <a:p>
            <a:pPr>
              <a:defRPr/>
            </a:pPr>
            <a:r>
              <a:rPr lang="en-US" sz="4400" b="1" dirty="0">
                <a:solidFill>
                  <a:schemeClr val="bg1"/>
                </a:solidFill>
                <a:effectLst>
                  <a:outerShdw blurRad="38100" dist="38100" dir="2700000" algn="tl">
                    <a:srgbClr val="000000">
                      <a:alpha val="43137"/>
                    </a:srgbClr>
                  </a:outerShdw>
                </a:effectLst>
              </a:rPr>
              <a:t>evidence</a:t>
            </a:r>
          </a:p>
        </p:txBody>
      </p:sp>
    </p:spTree>
    <p:extLst>
      <p:ext uri="{BB962C8B-B14F-4D97-AF65-F5344CB8AC3E}">
        <p14:creationId xmlns:p14="http://schemas.microsoft.com/office/powerpoint/2010/main" val="20257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T:\GIS\tsunami\humboldt\evacuation\manila\paleoseismicNOhaz_201304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1310" y="0"/>
            <a:ext cx="5160689" cy="66785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7B06B2-85D8-4311-B9CF-CAF8F9AAA23B}"/>
              </a:ext>
            </a:extLst>
          </p:cNvPr>
          <p:cNvSpPr txBox="1"/>
          <p:nvPr/>
        </p:nvSpPr>
        <p:spPr>
          <a:xfrm>
            <a:off x="111629" y="56240"/>
            <a:ext cx="6822571" cy="1323439"/>
          </a:xfrm>
          <a:prstGeom prst="rect">
            <a:avLst/>
          </a:prstGeom>
          <a:noFill/>
        </p:spPr>
        <p:txBody>
          <a:bodyPr wrap="square">
            <a:spAutoFit/>
          </a:bodyPr>
          <a:lstStyle/>
          <a:p>
            <a:pPr algn="ctr">
              <a:defRPr/>
            </a:pPr>
            <a:r>
              <a:rPr lang="en-US" sz="4000" b="1" dirty="0">
                <a:solidFill>
                  <a:schemeClr val="bg1"/>
                </a:solidFill>
                <a:effectLst>
                  <a:outerShdw blurRad="38100" dist="38100" dir="2700000" algn="tl">
                    <a:srgbClr val="000000">
                      <a:alpha val="43137"/>
                    </a:srgbClr>
                  </a:outerShdw>
                </a:effectLst>
              </a:rPr>
              <a:t>Humboldt Bay</a:t>
            </a:r>
          </a:p>
          <a:p>
            <a:pPr algn="ctr">
              <a:defRPr/>
            </a:pPr>
            <a:r>
              <a:rPr lang="en-US" sz="4000" b="1" dirty="0">
                <a:solidFill>
                  <a:schemeClr val="bg1"/>
                </a:solidFill>
                <a:effectLst>
                  <a:outerShdw blurRad="38100" dist="38100" dir="2700000" algn="tl">
                    <a:srgbClr val="000000">
                      <a:alpha val="43137"/>
                    </a:srgbClr>
                  </a:outerShdw>
                </a:effectLst>
              </a:rPr>
              <a:t>Earthquake/tsunami evidence</a:t>
            </a:r>
          </a:p>
        </p:txBody>
      </p:sp>
      <p:sp>
        <p:nvSpPr>
          <p:cNvPr id="2" name="TextBox 1">
            <a:extLst>
              <a:ext uri="{FF2B5EF4-FFF2-40B4-BE49-F238E27FC236}">
                <a16:creationId xmlns:a16="http://schemas.microsoft.com/office/drawing/2014/main" id="{3CF14736-3794-4DEA-A756-296EAE06BB87}"/>
              </a:ext>
            </a:extLst>
          </p:cNvPr>
          <p:cNvSpPr txBox="1"/>
          <p:nvPr/>
        </p:nvSpPr>
        <p:spPr>
          <a:xfrm>
            <a:off x="9664937" y="5378865"/>
            <a:ext cx="2220801" cy="461665"/>
          </a:xfrm>
          <a:prstGeom prst="rect">
            <a:avLst/>
          </a:prstGeom>
          <a:noFill/>
        </p:spPr>
        <p:txBody>
          <a:bodyPr wrap="none" rtlCol="0">
            <a:spAutoFit/>
          </a:bodyPr>
          <a:lstStyle/>
          <a:p>
            <a:r>
              <a:rPr lang="en-US" sz="2400" b="1" dirty="0"/>
              <a:t>Hookton Slough</a:t>
            </a:r>
          </a:p>
        </p:txBody>
      </p:sp>
      <p:cxnSp>
        <p:nvCxnSpPr>
          <p:cNvPr id="5" name="Straight Arrow Connector 4">
            <a:extLst>
              <a:ext uri="{FF2B5EF4-FFF2-40B4-BE49-F238E27FC236}">
                <a16:creationId xmlns:a16="http://schemas.microsoft.com/office/drawing/2014/main" id="{32FCE54D-F8FD-4828-9D3C-A6EF546A9840}"/>
              </a:ext>
            </a:extLst>
          </p:cNvPr>
          <p:cNvCxnSpPr>
            <a:cxnSpLocks/>
            <a:stCxn id="2" idx="0"/>
          </p:cNvCxnSpPr>
          <p:nvPr/>
        </p:nvCxnSpPr>
        <p:spPr>
          <a:xfrm flipH="1" flipV="1">
            <a:off x="9567956" y="4870865"/>
            <a:ext cx="1207382" cy="508000"/>
          </a:xfrm>
          <a:prstGeom prst="straightConnector1">
            <a:avLst/>
          </a:prstGeom>
          <a:ln w="25400" cap="rnd">
            <a:solidFill>
              <a:srgbClr val="002060"/>
            </a:solidFill>
            <a:round/>
            <a:tailEnd type="triangle" w="lg" len="lg"/>
          </a:ln>
        </p:spPr>
        <p:style>
          <a:lnRef idx="1">
            <a:schemeClr val="accent1"/>
          </a:lnRef>
          <a:fillRef idx="0">
            <a:schemeClr val="accent1"/>
          </a:fillRef>
          <a:effectRef idx="0">
            <a:schemeClr val="accent1"/>
          </a:effectRef>
          <a:fontRef idx="minor">
            <a:schemeClr val="tx1"/>
          </a:fontRef>
        </p:style>
      </p:cxnSp>
      <p:pic>
        <p:nvPicPr>
          <p:cNvPr id="12" name="Picture 11" descr="A screenshot of a cell phone&#10;&#10;Description automatically generated">
            <a:extLst>
              <a:ext uri="{FF2B5EF4-FFF2-40B4-BE49-F238E27FC236}">
                <a16:creationId xmlns:a16="http://schemas.microsoft.com/office/drawing/2014/main" id="{E6008FAD-67F0-43F8-96B2-2C1C9EF84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59030"/>
            <a:ext cx="7031310" cy="5111809"/>
          </a:xfrm>
          <a:prstGeom prst="rect">
            <a:avLst/>
          </a:prstGeom>
        </p:spPr>
      </p:pic>
      <p:sp>
        <p:nvSpPr>
          <p:cNvPr id="4" name="TextBox 3">
            <a:extLst>
              <a:ext uri="{FF2B5EF4-FFF2-40B4-BE49-F238E27FC236}">
                <a16:creationId xmlns:a16="http://schemas.microsoft.com/office/drawing/2014/main" id="{898F247D-9904-4129-9FE3-0082740A68D4}"/>
              </a:ext>
            </a:extLst>
          </p:cNvPr>
          <p:cNvSpPr txBox="1"/>
          <p:nvPr/>
        </p:nvSpPr>
        <p:spPr>
          <a:xfrm>
            <a:off x="0" y="1551331"/>
            <a:ext cx="1397819" cy="369332"/>
          </a:xfrm>
          <a:prstGeom prst="rect">
            <a:avLst/>
          </a:prstGeom>
          <a:noFill/>
        </p:spPr>
        <p:txBody>
          <a:bodyPr wrap="none" rtlCol="0">
            <a:spAutoFit/>
          </a:bodyPr>
          <a:lstStyle/>
          <a:p>
            <a:r>
              <a:rPr lang="en-US" b="1" dirty="0">
                <a:solidFill>
                  <a:schemeClr val="bg1">
                    <a:lumMod val="95000"/>
                  </a:schemeClr>
                </a:solidFill>
                <a:effectLst>
                  <a:outerShdw blurRad="38100" dist="38100" dir="2700000" algn="tl">
                    <a:srgbClr val="000000">
                      <a:alpha val="43137"/>
                    </a:srgbClr>
                  </a:outerShdw>
                </a:effectLst>
              </a:rPr>
              <a:t>Patton, 2004</a:t>
            </a:r>
          </a:p>
        </p:txBody>
      </p:sp>
    </p:spTree>
    <p:extLst>
      <p:ext uri="{BB962C8B-B14F-4D97-AF65-F5344CB8AC3E}">
        <p14:creationId xmlns:p14="http://schemas.microsoft.com/office/powerpoint/2010/main" val="15953391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494</TotalTime>
  <Words>3905</Words>
  <Application>Microsoft Office PowerPoint</Application>
  <PresentationFormat>Widescreen</PresentationFormat>
  <Paragraphs>276</Paragraphs>
  <Slides>29</Slides>
  <Notes>27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Calibri-Bold</vt:lpstr>
      <vt:lpstr>Lora</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Patton, Jason@DOC</dc:creator>
  <cp:lastModifiedBy>Patton, Jason@DOC</cp:lastModifiedBy>
  <cp:revision>23</cp:revision>
  <dcterms:created xsi:type="dcterms:W3CDTF">2021-09-24T20:55:44Z</dcterms:created>
  <dcterms:modified xsi:type="dcterms:W3CDTF">2021-09-29T23:01:41Z</dcterms:modified>
</cp:coreProperties>
</file>