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7" r:id="rId2"/>
    <p:sldId id="1301" r:id="rId3"/>
    <p:sldId id="1302" r:id="rId4"/>
    <p:sldId id="256" r:id="rId5"/>
    <p:sldId id="1309" r:id="rId6"/>
    <p:sldId id="1310" r:id="rId7"/>
    <p:sldId id="1319" r:id="rId8"/>
    <p:sldId id="1322" r:id="rId9"/>
    <p:sldId id="1321" r:id="rId10"/>
    <p:sldId id="1312" r:id="rId11"/>
    <p:sldId id="1304" r:id="rId12"/>
    <p:sldId id="1305" r:id="rId13"/>
    <p:sldId id="1325" r:id="rId14"/>
    <p:sldId id="1306" r:id="rId15"/>
    <p:sldId id="1316" r:id="rId16"/>
    <p:sldId id="1323" r:id="rId17"/>
    <p:sldId id="1324" r:id="rId18"/>
    <p:sldId id="1315" r:id="rId19"/>
    <p:sldId id="1299" r:id="rId20"/>
    <p:sldId id="1317" r:id="rId21"/>
    <p:sldId id="1307" r:id="rId22"/>
    <p:sldId id="1311" r:id="rId23"/>
    <p:sldId id="1314" r:id="rId24"/>
    <p:sldId id="1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86" autoAdjust="0"/>
  </p:normalViewPr>
  <p:slideViewPr>
    <p:cSldViewPr snapToGrid="0">
      <p:cViewPr varScale="1">
        <p:scale>
          <a:sx n="153" d="100"/>
          <a:sy n="153" d="100"/>
        </p:scale>
        <p:origin x="1858" y="110"/>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1FA99-673B-474E-9A35-DC98A80712B3}"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1722E-4858-4B1A-83D7-01D23528A2C9}" type="slidenum">
              <a:rPr lang="en-US" smtClean="0"/>
              <a:t>‹#›</a:t>
            </a:fld>
            <a:endParaRPr lang="en-US"/>
          </a:p>
        </p:txBody>
      </p:sp>
    </p:spTree>
    <p:extLst>
      <p:ext uri="{BB962C8B-B14F-4D97-AF65-F5344CB8AC3E}">
        <p14:creationId xmlns:p14="http://schemas.microsoft.com/office/powerpoint/2010/main" val="3821550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Today I present a summary of the results from the March 2023 </a:t>
            </a:r>
            <a:r>
              <a:rPr lang="en-US" sz="1200" b="1" dirty="0">
                <a:solidFill>
                  <a:srgbClr val="DDD5C7"/>
                </a:solidFill>
                <a:effectLst>
                  <a:outerShdw blurRad="38100" dist="38100" dir="2700000" algn="tl">
                    <a:srgbClr val="000000">
                      <a:alpha val="43137"/>
                    </a:srgbClr>
                  </a:outerShdw>
                </a:effectLst>
              </a:rPr>
              <a:t>U.S. Geological Survey Tsunami Sources Powell Center Working Group </a:t>
            </a:r>
            <a:r>
              <a:rPr lang="it-IT" b="1" dirty="0"/>
              <a:t>Probabilistic Tsunami Hazard Assessment for tsunami sources in the Pacific Basin not including Alaska-Aluetians or Cascadia.</a:t>
            </a:r>
          </a:p>
          <a:p>
            <a:r>
              <a:rPr lang="it-IT" b="1" dirty="0"/>
              <a:t>My coauthors, who have seen some of this presentation before, are listed here. The PIs are asterisked. </a:t>
            </a:r>
            <a:endParaRPr lang="en-US" b="1" dirty="0"/>
          </a:p>
        </p:txBody>
      </p:sp>
      <p:sp>
        <p:nvSpPr>
          <p:cNvPr id="4" name="Slide Number Placeholder 3"/>
          <p:cNvSpPr>
            <a:spLocks noGrp="1"/>
          </p:cNvSpPr>
          <p:nvPr>
            <p:ph type="sldNum" sz="quarter" idx="5"/>
          </p:nvPr>
        </p:nvSpPr>
        <p:spPr/>
        <p:txBody>
          <a:bodyPr/>
          <a:lstStyle/>
          <a:p>
            <a:fld id="{F77068E7-0C1F-4593-B231-3CE103548B36}" type="slidenum">
              <a:rPr lang="en-US" smtClean="0"/>
              <a:t>1</a:t>
            </a:fld>
            <a:endParaRPr lang="en-US"/>
          </a:p>
        </p:txBody>
      </p:sp>
    </p:spTree>
    <p:extLst>
      <p:ext uri="{BB962C8B-B14F-4D97-AF65-F5344CB8AC3E}">
        <p14:creationId xmlns:p14="http://schemas.microsoft.com/office/powerpoint/2010/main" val="94024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logic tree weights are used to constrain fault slip and tsunami source modeling. </a:t>
            </a:r>
          </a:p>
          <a:p>
            <a:r>
              <a:rPr lang="en-US" dirty="0"/>
              <a:t>The outputs from these tsunami models result in a suite of offshore tsunami heights, representing the chance for tsunami sizes of a given annual probability of exceedance. </a:t>
            </a:r>
          </a:p>
          <a:p>
            <a:r>
              <a:rPr lang="en-US" dirty="0"/>
              <a:t>In the plot on the left, each line represents an actualization of a suite of logic tree scenario tsunami models, a percent chance (likelihood) for tsunami size with an annual probability of occurrence.</a:t>
            </a:r>
          </a:p>
          <a:p>
            <a:r>
              <a:rPr lang="en-US" dirty="0"/>
              <a:t>Using this entire suite of model results, we can calculate quantiles that bracket a range of probabilities. From these data we can calculate the tsunami size for tsunami with a specified return period (like the 975-year tsunami).</a:t>
            </a:r>
          </a:p>
          <a:p>
            <a:r>
              <a:rPr lang="en-US" dirty="0"/>
              <a:t>In the plot on the right, each line represents a bracketed summary of the data plotted on the left. E.g., the 0.05- and 0.95-lines bracket 90% of the scenario tsunami plotted on the left.</a:t>
            </a:r>
          </a:p>
          <a:p>
            <a:endParaRPr lang="en-US" dirty="0"/>
          </a:p>
        </p:txBody>
      </p:sp>
      <p:sp>
        <p:nvSpPr>
          <p:cNvPr id="4" name="Slide Number Placeholder 3"/>
          <p:cNvSpPr>
            <a:spLocks noGrp="1"/>
          </p:cNvSpPr>
          <p:nvPr>
            <p:ph type="sldNum" sz="quarter" idx="5"/>
          </p:nvPr>
        </p:nvSpPr>
        <p:spPr/>
        <p:txBody>
          <a:bodyPr/>
          <a:lstStyle/>
          <a:p>
            <a:fld id="{0E8B8F90-5479-4190-9FC3-FD8869D021C0}" type="slidenum">
              <a:rPr lang="en-US" smtClean="0"/>
              <a:t>10</a:t>
            </a:fld>
            <a:endParaRPr lang="en-US"/>
          </a:p>
        </p:txBody>
      </p:sp>
    </p:spTree>
    <p:extLst>
      <p:ext uri="{BB962C8B-B14F-4D97-AF65-F5344CB8AC3E}">
        <p14:creationId xmlns:p14="http://schemas.microsoft.com/office/powerpoint/2010/main" val="4157593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list the different participants and a brief summary of what they presented during the meeting. </a:t>
            </a:r>
          </a:p>
        </p:txBody>
      </p:sp>
      <p:sp>
        <p:nvSpPr>
          <p:cNvPr id="4" name="Slide Number Placeholder 3"/>
          <p:cNvSpPr>
            <a:spLocks noGrp="1"/>
          </p:cNvSpPr>
          <p:nvPr>
            <p:ph type="sldNum" sz="quarter" idx="5"/>
          </p:nvPr>
        </p:nvSpPr>
        <p:spPr/>
        <p:txBody>
          <a:bodyPr/>
          <a:lstStyle/>
          <a:p>
            <a:fld id="{1191722E-4858-4B1A-83D7-01D23528A2C9}" type="slidenum">
              <a:rPr lang="en-US" smtClean="0"/>
              <a:t>11</a:t>
            </a:fld>
            <a:endParaRPr lang="en-US"/>
          </a:p>
        </p:txBody>
      </p:sp>
    </p:spTree>
    <p:extLst>
      <p:ext uri="{BB962C8B-B14F-4D97-AF65-F5344CB8AC3E}">
        <p14:creationId xmlns:p14="http://schemas.microsoft.com/office/powerpoint/2010/main" val="395384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1722E-4858-4B1A-83D7-01D23528A2C9}" type="slidenum">
              <a:rPr lang="en-US" smtClean="0"/>
              <a:t>12</a:t>
            </a:fld>
            <a:endParaRPr lang="en-US"/>
          </a:p>
        </p:txBody>
      </p:sp>
    </p:spTree>
    <p:extLst>
      <p:ext uri="{BB962C8B-B14F-4D97-AF65-F5344CB8AC3E}">
        <p14:creationId xmlns:p14="http://schemas.microsoft.com/office/powerpoint/2010/main" val="2065185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had a two-hour session, led by Raphael Paris, to discuss volcanic sources for tsunami. We hope to hold a follow up Powell Center meeting devoted largely to </a:t>
            </a:r>
            <a:r>
              <a:rPr lang="en-US"/>
              <a:t>volcanic tsunami sources. </a:t>
            </a:r>
            <a:endParaRPr lang="en-US" dirty="0"/>
          </a:p>
        </p:txBody>
      </p:sp>
      <p:sp>
        <p:nvSpPr>
          <p:cNvPr id="4" name="Slide Number Placeholder 3"/>
          <p:cNvSpPr>
            <a:spLocks noGrp="1"/>
          </p:cNvSpPr>
          <p:nvPr>
            <p:ph type="sldNum" sz="quarter" idx="5"/>
          </p:nvPr>
        </p:nvSpPr>
        <p:spPr/>
        <p:txBody>
          <a:bodyPr/>
          <a:lstStyle/>
          <a:p>
            <a:fld id="{1191722E-4858-4B1A-83D7-01D23528A2C9}" type="slidenum">
              <a:rPr lang="en-US" smtClean="0"/>
              <a:t>13</a:t>
            </a:fld>
            <a:endParaRPr lang="en-US"/>
          </a:p>
        </p:txBody>
      </p:sp>
    </p:spTree>
    <p:extLst>
      <p:ext uri="{BB962C8B-B14F-4D97-AF65-F5344CB8AC3E}">
        <p14:creationId xmlns:p14="http://schemas.microsoft.com/office/powerpoint/2010/main" val="66852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reviewed each margin, we started working on the logic tree. Hong Kie and Pat led us through this effort.</a:t>
            </a:r>
          </a:p>
          <a:p>
            <a:r>
              <a:rPr lang="en-US" dirty="0"/>
              <a:t>Thio suggested some branches to consider. </a:t>
            </a:r>
          </a:p>
        </p:txBody>
      </p:sp>
      <p:sp>
        <p:nvSpPr>
          <p:cNvPr id="4" name="Slide Number Placeholder 3"/>
          <p:cNvSpPr>
            <a:spLocks noGrp="1"/>
          </p:cNvSpPr>
          <p:nvPr>
            <p:ph type="sldNum" sz="quarter" idx="5"/>
          </p:nvPr>
        </p:nvSpPr>
        <p:spPr/>
        <p:txBody>
          <a:bodyPr/>
          <a:lstStyle/>
          <a:p>
            <a:fld id="{1191722E-4858-4B1A-83D7-01D23528A2C9}" type="slidenum">
              <a:rPr lang="en-US" smtClean="0"/>
              <a:t>14</a:t>
            </a:fld>
            <a:endParaRPr lang="en-US"/>
          </a:p>
        </p:txBody>
      </p:sp>
    </p:spTree>
    <p:extLst>
      <p:ext uri="{BB962C8B-B14F-4D97-AF65-F5344CB8AC3E}">
        <p14:creationId xmlns:p14="http://schemas.microsoft.com/office/powerpoint/2010/main" val="3668511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PTHA treats segmentation in a particular way, which may be different from academic debates about fault segmentation.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people who study the structures and paleoseismic histories of subduction zones consider a segment boundary to act as a barrier that earthquake ruptures do not extend through. However, for PTHA, we are using segment boundaries in a slightly different manner. We are using segment boundaries to help us explore earthquake magnitude distribution and we have logic tree branches that are based on single- versus multi-segment ruptures. So, we suggested that people consider segment boundaries to sometimes act as a barrier to slip and sometimes to not act as a barrier to slip. We addressed the concerns about this (whether boundaries act as a barrier) by voting on the persistence of each barrier, using percent weight. We voted on each segment boundary, applying a weight that represents the chance the segment boundary might act as a rupture barrier.</a:t>
            </a:r>
          </a:p>
          <a:p>
            <a:endParaRPr lang="en-US" dirty="0"/>
          </a:p>
        </p:txBody>
      </p:sp>
      <p:sp>
        <p:nvSpPr>
          <p:cNvPr id="4" name="Slide Number Placeholder 3"/>
          <p:cNvSpPr>
            <a:spLocks noGrp="1"/>
          </p:cNvSpPr>
          <p:nvPr>
            <p:ph type="sldNum" sz="quarter" idx="5"/>
          </p:nvPr>
        </p:nvSpPr>
        <p:spPr/>
        <p:txBody>
          <a:bodyPr/>
          <a:lstStyle/>
          <a:p>
            <a:fld id="{1191722E-4858-4B1A-83D7-01D23528A2C9}" type="slidenum">
              <a:rPr lang="en-US" smtClean="0"/>
              <a:t>15</a:t>
            </a:fld>
            <a:endParaRPr lang="en-US"/>
          </a:p>
        </p:txBody>
      </p:sp>
    </p:spTree>
    <p:extLst>
      <p:ext uri="{BB962C8B-B14F-4D97-AF65-F5344CB8AC3E}">
        <p14:creationId xmlns:p14="http://schemas.microsoft.com/office/powerpoint/2010/main" val="148498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Thio showed how some of these branches may appear in an hypothetical logic tree. Here we see that the earthquake size is first controlled by either magnitude frequency relations or with segment distributions. </a:t>
            </a:r>
          </a:p>
          <a:p>
            <a:r>
              <a:rPr lang="en-US" dirty="0"/>
              <a:t>Then the event rate can be calculated using plate rate models, seismicity models (e.g., </a:t>
            </a:r>
            <a:r>
              <a:rPr lang="en-US" dirty="0" err="1"/>
              <a:t>Guttenburg</a:t>
            </a:r>
            <a:r>
              <a:rPr lang="en-US" dirty="0"/>
              <a:t>-Richter), or paleoseismic data.</a:t>
            </a:r>
          </a:p>
          <a:p>
            <a:r>
              <a:rPr lang="en-US" dirty="0"/>
              <a:t>The third proposed branch addresses slip distribution with a down-dip termination constraint.</a:t>
            </a:r>
          </a:p>
          <a:p>
            <a:r>
              <a:rPr lang="en-US" dirty="0"/>
              <a:t>I include a screenshot from the Cascadia logic tree showing some of the existing magnitude scaling relations.</a:t>
            </a:r>
          </a:p>
          <a:p>
            <a:r>
              <a:rPr lang="en-US" dirty="0"/>
              <a:t>On the right we see how Lynett used his magic pen to lead the participants through a conversation about the logic tree configuration.</a:t>
            </a:r>
          </a:p>
        </p:txBody>
      </p:sp>
      <p:sp>
        <p:nvSpPr>
          <p:cNvPr id="4" name="Slide Number Placeholder 3"/>
          <p:cNvSpPr>
            <a:spLocks noGrp="1"/>
          </p:cNvSpPr>
          <p:nvPr>
            <p:ph type="sldNum" sz="quarter" idx="5"/>
          </p:nvPr>
        </p:nvSpPr>
        <p:spPr/>
        <p:txBody>
          <a:bodyPr/>
          <a:lstStyle/>
          <a:p>
            <a:fld id="{1191722E-4858-4B1A-83D7-01D23528A2C9}" type="slidenum">
              <a:rPr lang="en-US" smtClean="0"/>
              <a:t>16</a:t>
            </a:fld>
            <a:endParaRPr lang="en-US"/>
          </a:p>
        </p:txBody>
      </p:sp>
    </p:spTree>
    <p:extLst>
      <p:ext uri="{BB962C8B-B14F-4D97-AF65-F5344CB8AC3E}">
        <p14:creationId xmlns:p14="http://schemas.microsoft.com/office/powerpoint/2010/main" val="516453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remainder of the meeting we focused on using the participants to locate segment boundaries. </a:t>
            </a:r>
          </a:p>
          <a:p>
            <a:r>
              <a:rPr lang="en-US" dirty="0"/>
              <a:t>First we all agreed about the location of these boundaries. Then Lynett used an online poll for participants to vote on logic tree branch weights. E.g., floating vs. segmented; the number of possible segments that could rupture coincidentally; and finally, the strength of each segment boundary to act as a barrier to earthquake fault slip.</a:t>
            </a:r>
          </a:p>
          <a:p>
            <a:r>
              <a:rPr lang="en-US" dirty="0"/>
              <a:t>Here is one of the maps that we used.</a:t>
            </a:r>
          </a:p>
          <a:p>
            <a:r>
              <a:rPr lang="en-US" dirty="0"/>
              <a:t>We held a follow up meeting to discuss margins that we did not get to during the weeklong meeting.</a:t>
            </a:r>
          </a:p>
        </p:txBody>
      </p:sp>
      <p:sp>
        <p:nvSpPr>
          <p:cNvPr id="4" name="Slide Number Placeholder 3"/>
          <p:cNvSpPr>
            <a:spLocks noGrp="1"/>
          </p:cNvSpPr>
          <p:nvPr>
            <p:ph type="sldNum" sz="quarter" idx="5"/>
          </p:nvPr>
        </p:nvSpPr>
        <p:spPr/>
        <p:txBody>
          <a:bodyPr/>
          <a:lstStyle/>
          <a:p>
            <a:fld id="{1191722E-4858-4B1A-83D7-01D23528A2C9}" type="slidenum">
              <a:rPr lang="en-US" smtClean="0"/>
              <a:t>17</a:t>
            </a:fld>
            <a:endParaRPr lang="en-US"/>
          </a:p>
        </p:txBody>
      </p:sp>
    </p:spTree>
    <p:extLst>
      <p:ext uri="{BB962C8B-B14F-4D97-AF65-F5344CB8AC3E}">
        <p14:creationId xmlns:p14="http://schemas.microsoft.com/office/powerpoint/2010/main" val="1950724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that shows the segment boundaries that the participants agreed to include in the logic tree.</a:t>
            </a:r>
          </a:p>
          <a:p>
            <a:r>
              <a:rPr lang="en-US" dirty="0"/>
              <a:t>We did not discuss segments for the Middle America trench but are in the process of doing this. I present the draft segment boundaries here.</a:t>
            </a:r>
          </a:p>
        </p:txBody>
      </p:sp>
      <p:sp>
        <p:nvSpPr>
          <p:cNvPr id="4" name="Slide Number Placeholder 3"/>
          <p:cNvSpPr>
            <a:spLocks noGrp="1"/>
          </p:cNvSpPr>
          <p:nvPr>
            <p:ph type="sldNum" sz="quarter" idx="5"/>
          </p:nvPr>
        </p:nvSpPr>
        <p:spPr/>
        <p:txBody>
          <a:bodyPr/>
          <a:lstStyle/>
          <a:p>
            <a:fld id="{1191722E-4858-4B1A-83D7-01D23528A2C9}" type="slidenum">
              <a:rPr lang="en-US" smtClean="0"/>
              <a:t>18</a:t>
            </a:fld>
            <a:endParaRPr lang="en-US"/>
          </a:p>
        </p:txBody>
      </p:sp>
    </p:spTree>
    <p:extLst>
      <p:ext uri="{BB962C8B-B14F-4D97-AF65-F5344CB8AC3E}">
        <p14:creationId xmlns:p14="http://schemas.microsoft.com/office/powerpoint/2010/main" val="3421529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068E7-0C1F-4593-B231-3CE103548B36}" type="slidenum">
              <a:rPr lang="en-US" smtClean="0"/>
              <a:t>19</a:t>
            </a:fld>
            <a:endParaRPr lang="en-US"/>
          </a:p>
        </p:txBody>
      </p:sp>
    </p:spTree>
    <p:extLst>
      <p:ext uri="{BB962C8B-B14F-4D97-AF65-F5344CB8AC3E}">
        <p14:creationId xmlns:p14="http://schemas.microsoft.com/office/powerpoint/2010/main" val="32920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While Cascadia was the focus of a separate and devoted meeting, I use this illustration to remind us of the processes that happen at subduction zones.</a:t>
            </a:r>
          </a:p>
          <a:p>
            <a:r>
              <a:rPr lang="en-US" sz="1600" dirty="0"/>
              <a:t>A subduction zone is a convergent plate boundary where oceanic plates subduct beneath a continental or oceanic plate. The plates deform in different ways during different parts of the earthquake cycle. In some places the plates move in ways that cause tsunami. Subduction zone fault systems throughout the Pacific were the focus of this workshop. However, we focused on sources that have a significant contribution to the tsunami hazards for U.S. states and territories.</a:t>
            </a:r>
          </a:p>
          <a:p>
            <a:endParaRPr lang="en-US" dirty="0"/>
          </a:p>
        </p:txBody>
      </p:sp>
      <p:sp>
        <p:nvSpPr>
          <p:cNvPr id="4" name="Slide Number Placeholder 3"/>
          <p:cNvSpPr>
            <a:spLocks noGrp="1"/>
          </p:cNvSpPr>
          <p:nvPr>
            <p:ph type="sldNum" sz="quarter" idx="5"/>
          </p:nvPr>
        </p:nvSpPr>
        <p:spPr/>
        <p:txBody>
          <a:bodyPr/>
          <a:lstStyle/>
          <a:p>
            <a:fld id="{0E8B8F90-5479-4190-9FC3-FD8869D021C0}" type="slidenum">
              <a:rPr lang="en-US" smtClean="0"/>
              <a:t>2</a:t>
            </a:fld>
            <a:endParaRPr lang="en-US"/>
          </a:p>
        </p:txBody>
      </p:sp>
    </p:spTree>
    <p:extLst>
      <p:ext uri="{BB962C8B-B14F-4D97-AF65-F5344CB8AC3E}">
        <p14:creationId xmlns:p14="http://schemas.microsoft.com/office/powerpoint/2010/main" val="3827453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solidFill>
                  <a:schemeClr val="bg1"/>
                </a:solidFill>
                <a:effectLst>
                  <a:outerShdw blurRad="38100" dist="38100" dir="2700000" algn="tl">
                    <a:srgbClr val="000000">
                      <a:alpha val="43137"/>
                    </a:srgbClr>
                  </a:outerShdw>
                </a:effectLst>
              </a:rPr>
              <a:t>In the logic tree, the order of the branches does not matter. Though, conceptually, it sometimes helps us to place them in a particular order.</a:t>
            </a:r>
          </a:p>
          <a:p>
            <a:r>
              <a:rPr lang="en-US" sz="1200" b="1" dirty="0">
                <a:solidFill>
                  <a:schemeClr val="bg1"/>
                </a:solidFill>
                <a:effectLst>
                  <a:outerShdw blurRad="38100" dist="38100" dir="2700000" algn="tl">
                    <a:srgbClr val="000000">
                      <a:alpha val="43137"/>
                    </a:srgbClr>
                  </a:outerShdw>
                </a:effectLst>
              </a:rPr>
              <a:t>Example on the left has the deep/shallow branch before buried/splay branch. The example on the right has the buried/splay branch before the deep/shallow branch. </a:t>
            </a:r>
            <a:r>
              <a:rPr lang="en-US" sz="1200" b="1" dirty="0">
                <a:solidFill>
                  <a:srgbClr val="FF0000"/>
                </a:solidFill>
                <a:effectLst>
                  <a:outerShdw blurRad="38100" dist="38100" dir="2700000" algn="tl">
                    <a:srgbClr val="000000">
                      <a:alpha val="43137"/>
                    </a:srgbClr>
                  </a:outerShdw>
                </a:effectLst>
              </a:rPr>
              <a:t>Note how the probabilities for each option sum to 1.00. </a:t>
            </a:r>
          </a:p>
        </p:txBody>
      </p:sp>
      <p:sp>
        <p:nvSpPr>
          <p:cNvPr id="4" name="Slide Number Placeholder 3"/>
          <p:cNvSpPr>
            <a:spLocks noGrp="1"/>
          </p:cNvSpPr>
          <p:nvPr>
            <p:ph type="sldNum" sz="quarter" idx="5"/>
          </p:nvPr>
        </p:nvSpPr>
        <p:spPr/>
        <p:txBody>
          <a:bodyPr/>
          <a:lstStyle/>
          <a:p>
            <a:fld id="{0E8B8F90-5479-4190-9FC3-FD8869D021C0}" type="slidenum">
              <a:rPr lang="en-US" smtClean="0"/>
              <a:t>22</a:t>
            </a:fld>
            <a:endParaRPr lang="en-US"/>
          </a:p>
        </p:txBody>
      </p:sp>
    </p:spTree>
    <p:extLst>
      <p:ext uri="{BB962C8B-B14F-4D97-AF65-F5344CB8AC3E}">
        <p14:creationId xmlns:p14="http://schemas.microsoft.com/office/powerpoint/2010/main" val="22454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38100" dist="38100" dir="2700000" algn="tl">
                    <a:srgbClr val="000000">
                      <a:alpha val="43137"/>
                    </a:srgbClr>
                  </a:outerShdw>
                </a:effectLst>
              </a:rPr>
              <a:t>In March 2023 live and remote participants in the photo gathered to discuss peer reviewed literature that has implications for tsunamigenesis along subduction zones that surround the Pacific Basin other than the Alaska-Aleutian and Cascadia subduction zones.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38100" dist="38100" dir="2700000" algn="tl">
                    <a:srgbClr val="000000">
                      <a:alpha val="43137"/>
                    </a:srgbClr>
                  </a:outerShdw>
                </a:effectLst>
              </a:rPr>
              <a:t>The presentations and discussion were used to develop a logic tree that will be used as input for Probabilistic Tsunami Hazard Assessment (PTHA) for these sources. One major goal is to keep this PTHA consistent with the USGS NSHM 2023 update.</a:t>
            </a:r>
          </a:p>
          <a:p>
            <a:endParaRPr lang="en-US" dirty="0"/>
          </a:p>
        </p:txBody>
      </p:sp>
      <p:sp>
        <p:nvSpPr>
          <p:cNvPr id="4" name="Slide Number Placeholder 3"/>
          <p:cNvSpPr>
            <a:spLocks noGrp="1"/>
          </p:cNvSpPr>
          <p:nvPr>
            <p:ph type="sldNum" sz="quarter" idx="5"/>
          </p:nvPr>
        </p:nvSpPr>
        <p:spPr/>
        <p:txBody>
          <a:bodyPr/>
          <a:lstStyle/>
          <a:p>
            <a:fld id="{0E8B8F90-5479-4190-9FC3-FD8869D021C0}" type="slidenum">
              <a:rPr lang="en-US" smtClean="0"/>
              <a:t>3</a:t>
            </a:fld>
            <a:endParaRPr lang="en-US"/>
          </a:p>
        </p:txBody>
      </p:sp>
    </p:spTree>
    <p:extLst>
      <p:ext uri="{BB962C8B-B14F-4D97-AF65-F5344CB8AC3E}">
        <p14:creationId xmlns:p14="http://schemas.microsoft.com/office/powerpoint/2010/main" val="157088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that shows the subduction zones in the Pacific. The rectangles are fault elements that comprise the NOAA PMEL tsunami source models. We are not using these for tsunami modeling but they are great to help us visualize most of the megathrust faults.</a:t>
            </a:r>
          </a:p>
          <a:p>
            <a:endParaRPr lang="en-US" dirty="0"/>
          </a:p>
          <a:p>
            <a:r>
              <a:rPr lang="en-US" dirty="0"/>
              <a:t>I highlight the sources that we considered during the meeting. The participants chose to organize the margins based on this list.</a:t>
            </a:r>
          </a:p>
        </p:txBody>
      </p:sp>
      <p:sp>
        <p:nvSpPr>
          <p:cNvPr id="4" name="Slide Number Placeholder 3"/>
          <p:cNvSpPr>
            <a:spLocks noGrp="1"/>
          </p:cNvSpPr>
          <p:nvPr>
            <p:ph type="sldNum" sz="quarter" idx="5"/>
          </p:nvPr>
        </p:nvSpPr>
        <p:spPr/>
        <p:txBody>
          <a:bodyPr/>
          <a:lstStyle/>
          <a:p>
            <a:fld id="{1191722E-4858-4B1A-83D7-01D23528A2C9}" type="slidenum">
              <a:rPr lang="en-US" smtClean="0"/>
              <a:t>4</a:t>
            </a:fld>
            <a:endParaRPr lang="en-US"/>
          </a:p>
        </p:txBody>
      </p:sp>
    </p:spTree>
    <p:extLst>
      <p:ext uri="{BB962C8B-B14F-4D97-AF65-F5344CB8AC3E}">
        <p14:creationId xmlns:p14="http://schemas.microsoft.com/office/powerpoint/2010/main" val="220975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effectLst>
                  <a:outerShdw blurRad="38100" dist="38100" dir="2700000" algn="tl">
                    <a:srgbClr val="000000">
                      <a:alpha val="43137"/>
                    </a:srgbClr>
                  </a:outerShdw>
                </a:effectLst>
              </a:rPr>
              <a:t>Probabilistic tsunami hazard assessment (PTHA) is a process used to develop a framework to inform tsunami modeling and hazards analyses. </a:t>
            </a:r>
          </a:p>
          <a:p>
            <a:r>
              <a:rPr lang="en-US" sz="1200" b="1" dirty="0">
                <a:solidFill>
                  <a:schemeClr val="bg1"/>
                </a:solidFill>
                <a:effectLst>
                  <a:outerShdw blurRad="38100" dist="38100" dir="2700000" algn="tl">
                    <a:srgbClr val="000000">
                      <a:alpha val="43137"/>
                    </a:srgbClr>
                  </a:outerShdw>
                </a:effectLst>
              </a:rPr>
              <a:t>This process uses a logic tree approach to collate the entire suite of possible and probable tsunamigenic behavior of tsunami sources relevant to the area of interest.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38100" dist="38100" dir="2700000" algn="tl">
                    <a:srgbClr val="000000">
                      <a:alpha val="43137"/>
                    </a:srgbClr>
                  </a:outerShdw>
                </a:effectLst>
              </a:rPr>
              <a:t>A logic tree is a way to calculate the relative likelihood for each of all possible scenarios for a given phenomenon. </a:t>
            </a:r>
          </a:p>
          <a:p>
            <a:endParaRPr lang="en-US" dirty="0"/>
          </a:p>
        </p:txBody>
      </p:sp>
      <p:sp>
        <p:nvSpPr>
          <p:cNvPr id="4" name="Slide Number Placeholder 3"/>
          <p:cNvSpPr>
            <a:spLocks noGrp="1"/>
          </p:cNvSpPr>
          <p:nvPr>
            <p:ph type="sldNum" sz="quarter" idx="5"/>
          </p:nvPr>
        </p:nvSpPr>
        <p:spPr/>
        <p:txBody>
          <a:bodyPr/>
          <a:lstStyle/>
          <a:p>
            <a:fld id="{49083894-46C1-4564-AF32-819BB8977D31}" type="slidenum">
              <a:rPr lang="en-US" smtClean="0"/>
              <a:t>5</a:t>
            </a:fld>
            <a:endParaRPr lang="en-US"/>
          </a:p>
        </p:txBody>
      </p:sp>
    </p:spTree>
    <p:extLst>
      <p:ext uri="{BB962C8B-B14F-4D97-AF65-F5344CB8AC3E}">
        <p14:creationId xmlns:p14="http://schemas.microsoft.com/office/powerpoint/2010/main" val="101596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effectLst>
                  <a:outerShdw blurRad="38100" dist="38100" dir="2700000" algn="tl">
                    <a:srgbClr val="000000">
                      <a:alpha val="43137"/>
                    </a:srgbClr>
                  </a:outerShdw>
                </a:effectLst>
              </a:rPr>
              <a:t>In the logic tree, each possible scenario is organized as a separate branch. Each branch is given a weight, based on expert opinion, that represents the chance that a scenario may happen</a:t>
            </a:r>
          </a:p>
          <a:p>
            <a:r>
              <a:rPr lang="en-US" sz="1200" b="1" dirty="0">
                <a:solidFill>
                  <a:schemeClr val="bg1"/>
                </a:solidFill>
                <a:effectLst>
                  <a:outerShdw blurRad="38100" dist="38100" dir="2700000" algn="tl">
                    <a:srgbClr val="000000">
                      <a:alpha val="43137"/>
                    </a:srgbClr>
                  </a:outerShdw>
                </a:effectLst>
              </a:rPr>
              <a:t>Here is an example logic tree from Oregon that they used for their tsunami hazards analyses. This shows the parameters (branches) that encapsulate the variation in EQ size (based on interevent time) and rupture geometry. </a:t>
            </a:r>
          </a:p>
          <a:p>
            <a:r>
              <a:rPr lang="en-US" sz="1200" b="1" dirty="0">
                <a:solidFill>
                  <a:schemeClr val="bg1"/>
                </a:solidFill>
                <a:effectLst>
                  <a:outerShdw blurRad="38100" dist="38100" dir="2700000" algn="tl">
                    <a:srgbClr val="000000">
                      <a:alpha val="43137"/>
                    </a:srgbClr>
                  </a:outerShdw>
                </a:effectLst>
              </a:rPr>
              <a:t>Some key parts of this tree are that:</a:t>
            </a:r>
          </a:p>
          <a:p>
            <a:r>
              <a:rPr lang="en-US" sz="1200" b="1" dirty="0">
                <a:solidFill>
                  <a:schemeClr val="bg1"/>
                </a:solidFill>
                <a:effectLst>
                  <a:outerShdw blurRad="38100" dist="38100" dir="2700000" algn="tl">
                    <a:srgbClr val="000000">
                      <a:alpha val="43137"/>
                    </a:srgbClr>
                  </a:outerShdw>
                </a:effectLst>
              </a:rPr>
              <a:t>Branch weights, for each splay, are additive vertically &amp; sum to 1: if we add up the weights .025 + .025 + .16 + .53 + .26 we get 1</a:t>
            </a:r>
          </a:p>
          <a:p>
            <a:r>
              <a:rPr lang="en-US" sz="1200" b="1" dirty="0">
                <a:solidFill>
                  <a:schemeClr val="bg1"/>
                </a:solidFill>
                <a:effectLst>
                  <a:outerShdw blurRad="38100" dist="38100" dir="2700000" algn="tl">
                    <a:srgbClr val="000000">
                      <a:alpha val="43137"/>
                    </a:srgbClr>
                  </a:outerShdw>
                </a:effectLst>
              </a:rPr>
              <a:t>The weights for each splay are multiplied horizontally to calculate the scenario weight: so, for a medium sized earthquake with a shallow buried rupture, the likelihood is .053 * .2 = .11 or 11%</a:t>
            </a:r>
          </a:p>
          <a:p>
            <a:r>
              <a:rPr lang="en-US" sz="1200" b="1" dirty="0">
                <a:solidFill>
                  <a:schemeClr val="bg1"/>
                </a:solidFill>
                <a:effectLst>
                  <a:outerShdw blurRad="38100" dist="38100" dir="2700000" algn="tl">
                    <a:srgbClr val="000000">
                      <a:alpha val="43137"/>
                    </a:srgbClr>
                  </a:outerShdw>
                </a:effectLst>
              </a:rPr>
              <a:t>The result is the total weight for each scenario. These total weights also add up to 1, vertically (or 100%).  </a:t>
            </a:r>
          </a:p>
          <a:p>
            <a:endParaRPr lang="en-US" dirty="0"/>
          </a:p>
        </p:txBody>
      </p:sp>
      <p:sp>
        <p:nvSpPr>
          <p:cNvPr id="4" name="Slide Number Placeholder 3"/>
          <p:cNvSpPr>
            <a:spLocks noGrp="1"/>
          </p:cNvSpPr>
          <p:nvPr>
            <p:ph type="sldNum" sz="quarter" idx="5"/>
          </p:nvPr>
        </p:nvSpPr>
        <p:spPr/>
        <p:txBody>
          <a:bodyPr/>
          <a:lstStyle/>
          <a:p>
            <a:fld id="{0E8B8F90-5479-4190-9FC3-FD8869D021C0}" type="slidenum">
              <a:rPr lang="en-US" smtClean="0"/>
              <a:t>6</a:t>
            </a:fld>
            <a:endParaRPr lang="en-US"/>
          </a:p>
        </p:txBody>
      </p:sp>
    </p:spTree>
    <p:extLst>
      <p:ext uri="{BB962C8B-B14F-4D97-AF65-F5344CB8AC3E}">
        <p14:creationId xmlns:p14="http://schemas.microsoft.com/office/powerpoint/2010/main" val="1753631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beginning of the draft logic tree for Cascadia. Let’s take a look at the 1</a:t>
            </a:r>
            <a:r>
              <a:rPr lang="en-US" baseline="30000" dirty="0"/>
              <a:t>st</a:t>
            </a:r>
            <a:r>
              <a:rPr lang="en-US" dirty="0"/>
              <a:t> 2 branches, the full margin earthquake and the partial margin earthquake.</a:t>
            </a:r>
          </a:p>
          <a:p>
            <a:r>
              <a:rPr lang="en-US" dirty="0"/>
              <a:t>The full rupture branch presumes a margin-wide earthquake. The partial rupture branch represents earthquakes that do not span the entire margin. </a:t>
            </a:r>
          </a:p>
          <a:p>
            <a:r>
              <a:rPr lang="en-US" dirty="0"/>
              <a:t>The partial margin branch then splays into two branches: segmented and floating:</a:t>
            </a:r>
          </a:p>
          <a:p>
            <a:r>
              <a:rPr lang="en-US" dirty="0"/>
              <a:t>Segmented is based on the Goldfinger et al. (2012, 2017) paleoseismic scenarios (upper right plot, updated just 2 weeks ago) and the other is based on floating ruptures (lower right plot).</a:t>
            </a:r>
          </a:p>
        </p:txBody>
      </p:sp>
      <p:sp>
        <p:nvSpPr>
          <p:cNvPr id="4" name="Slide Number Placeholder 3"/>
          <p:cNvSpPr>
            <a:spLocks noGrp="1"/>
          </p:cNvSpPr>
          <p:nvPr>
            <p:ph type="sldNum" sz="quarter" idx="5"/>
          </p:nvPr>
        </p:nvSpPr>
        <p:spPr/>
        <p:txBody>
          <a:bodyPr/>
          <a:lstStyle/>
          <a:p>
            <a:fld id="{0E8B8F90-5479-4190-9FC3-FD8869D021C0}" type="slidenum">
              <a:rPr lang="en-US" smtClean="0"/>
              <a:t>7</a:t>
            </a:fld>
            <a:endParaRPr lang="en-US"/>
          </a:p>
        </p:txBody>
      </p:sp>
    </p:spTree>
    <p:extLst>
      <p:ext uri="{BB962C8B-B14F-4D97-AF65-F5344CB8AC3E}">
        <p14:creationId xmlns:p14="http://schemas.microsoft.com/office/powerpoint/2010/main" val="2964696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Full Margin branch splays into DOGAMI and USGS branches. Both branches simply use different methods to determine a magnitude distribution for tsunami sources along a given subduction zone.</a:t>
            </a:r>
          </a:p>
          <a:p>
            <a:r>
              <a:rPr lang="en-US" dirty="0"/>
              <a:t>For the magnitude distribution in the USGS branch we use a suite of global magnitude scaling relations (empirical relations between the spatial extent of an earthquake and the magnitude of that earthquake). Most participants in the Cascadia workshop agreed that global scaling relations are not appropriate for Cascadia, ergo the emphasis to include an alternate branch.</a:t>
            </a:r>
          </a:p>
          <a:p>
            <a:endParaRPr lang="en-US" dirty="0"/>
          </a:p>
        </p:txBody>
      </p:sp>
      <p:sp>
        <p:nvSpPr>
          <p:cNvPr id="4" name="Slide Number Placeholder 3"/>
          <p:cNvSpPr>
            <a:spLocks noGrp="1"/>
          </p:cNvSpPr>
          <p:nvPr>
            <p:ph type="sldNum" sz="quarter" idx="5"/>
          </p:nvPr>
        </p:nvSpPr>
        <p:spPr/>
        <p:txBody>
          <a:bodyPr/>
          <a:lstStyle/>
          <a:p>
            <a:fld id="{0E8B8F90-5479-4190-9FC3-FD8869D021C0}" type="slidenum">
              <a:rPr lang="en-US" smtClean="0"/>
              <a:t>8</a:t>
            </a:fld>
            <a:endParaRPr lang="en-US"/>
          </a:p>
        </p:txBody>
      </p:sp>
    </p:spTree>
    <p:extLst>
      <p:ext uri="{BB962C8B-B14F-4D97-AF65-F5344CB8AC3E}">
        <p14:creationId xmlns:p14="http://schemas.microsoft.com/office/powerpoint/2010/main" val="1652726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remaining Cascadia branches deal with different aspects of fault geometry. We won’t discuss these in detail here. </a:t>
            </a:r>
          </a:p>
          <a:p>
            <a:r>
              <a:rPr lang="en-US" dirty="0"/>
              <a:t>These figures do show the variation in fault geometry and how that might affect tsunami size. </a:t>
            </a:r>
          </a:p>
          <a:p>
            <a:r>
              <a:rPr lang="en-US" dirty="0"/>
              <a:t>Some of the margins considered by this working group lack these details that we have for Cascadia. So, each margin will likely have slightly different versions of the logic tree branches.</a:t>
            </a:r>
          </a:p>
        </p:txBody>
      </p:sp>
      <p:sp>
        <p:nvSpPr>
          <p:cNvPr id="4" name="Slide Number Placeholder 3"/>
          <p:cNvSpPr>
            <a:spLocks noGrp="1"/>
          </p:cNvSpPr>
          <p:nvPr>
            <p:ph type="sldNum" sz="quarter" idx="5"/>
          </p:nvPr>
        </p:nvSpPr>
        <p:spPr/>
        <p:txBody>
          <a:bodyPr/>
          <a:lstStyle/>
          <a:p>
            <a:fld id="{0E8B8F90-5479-4190-9FC3-FD8869D021C0}" type="slidenum">
              <a:rPr lang="en-US" smtClean="0"/>
              <a:t>9</a:t>
            </a:fld>
            <a:endParaRPr lang="en-US"/>
          </a:p>
        </p:txBody>
      </p:sp>
    </p:spTree>
    <p:extLst>
      <p:ext uri="{BB962C8B-B14F-4D97-AF65-F5344CB8AC3E}">
        <p14:creationId xmlns:p14="http://schemas.microsoft.com/office/powerpoint/2010/main" val="275367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4A85-CF46-282E-0B8F-BFA2E43A3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D00DC-A6DF-2CFA-1743-EE021E8C65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03216-AA95-7A59-7D0C-18B734753D6D}"/>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5" name="Footer Placeholder 4">
            <a:extLst>
              <a:ext uri="{FF2B5EF4-FFF2-40B4-BE49-F238E27FC236}">
                <a16:creationId xmlns:a16="http://schemas.microsoft.com/office/drawing/2014/main" id="{B9CBF060-A1DE-1FF1-6DB5-C5B1F87DA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F1302-01E7-7558-760C-503D53ED6C87}"/>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308804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1E2D-637D-260A-74E0-B59EB1D368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E670C-5C6F-54D2-4ECC-B34069D532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6D342-EFF2-5606-118D-C637906DDBC6}"/>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5" name="Footer Placeholder 4">
            <a:extLst>
              <a:ext uri="{FF2B5EF4-FFF2-40B4-BE49-F238E27FC236}">
                <a16:creationId xmlns:a16="http://schemas.microsoft.com/office/drawing/2014/main" id="{3CF9F073-9BF8-9C93-44EE-D1ED57A58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3C75C-94F7-E3A4-EEFF-1A3FB108342F}"/>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3020889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CA838-4013-E312-0FA7-A486AF3B66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23467B-3D1E-6551-D982-A97E03752C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4FF13-3F1C-4690-4CE0-BBBA65EDCCA6}"/>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5" name="Footer Placeholder 4">
            <a:extLst>
              <a:ext uri="{FF2B5EF4-FFF2-40B4-BE49-F238E27FC236}">
                <a16:creationId xmlns:a16="http://schemas.microsoft.com/office/drawing/2014/main" id="{23AA3F3A-6AB0-CCA4-FDE6-88BC5C860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6DCAF-E262-2529-BF36-6A3351413D52}"/>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31480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9ECBC-7A43-FC90-3121-45DB2FC0D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B5B6D-6761-A0F9-D944-AE5753F85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CD145-05AB-9857-D0C1-E2509BB556A3}"/>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5" name="Footer Placeholder 4">
            <a:extLst>
              <a:ext uri="{FF2B5EF4-FFF2-40B4-BE49-F238E27FC236}">
                <a16:creationId xmlns:a16="http://schemas.microsoft.com/office/drawing/2014/main" id="{7A84989E-5839-43CE-A5CD-C395D2235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3B3DF-285A-C333-31AC-B629BA2525F2}"/>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313779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61D0-51C9-9BEA-32BA-2919B5A8D1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399473-FD5C-78FF-A683-A5B994AC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E7FE46-31E5-72F8-8A64-6FD084294A18}"/>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5" name="Footer Placeholder 4">
            <a:extLst>
              <a:ext uri="{FF2B5EF4-FFF2-40B4-BE49-F238E27FC236}">
                <a16:creationId xmlns:a16="http://schemas.microsoft.com/office/drawing/2014/main" id="{570E65E0-42D8-2297-3C86-7866AACA7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156C2-D55E-464C-DF57-FDADDBD9D48D}"/>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399135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DD77-4A32-62BE-D6B2-6B6FE3CBE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A408B-F8AD-2E47-91AE-AD942BC8D4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549DF-2CBB-9DB9-C280-5C5D07052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3E89B8-4765-44F5-C4F6-A1D5F88268FA}"/>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6" name="Footer Placeholder 5">
            <a:extLst>
              <a:ext uri="{FF2B5EF4-FFF2-40B4-BE49-F238E27FC236}">
                <a16:creationId xmlns:a16="http://schemas.microsoft.com/office/drawing/2014/main" id="{2754D2F3-FD4E-151C-9A77-20DE24E78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3A3F-A1CE-FAA9-C3C8-E53705103629}"/>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225056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EB2E-C7E8-2EC9-F0FE-F3023B2558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7B005-0D1A-6712-97BA-CECA60C50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1329EB-E7D5-0DA5-7718-9F5D9496AA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014E5E-A7C7-C714-5BD7-58B8E5BE10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1A4CF-91F5-80A8-810E-4C0794FFCF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33188C-5037-A16B-12F3-60AD2C44F330}"/>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8" name="Footer Placeholder 7">
            <a:extLst>
              <a:ext uri="{FF2B5EF4-FFF2-40B4-BE49-F238E27FC236}">
                <a16:creationId xmlns:a16="http://schemas.microsoft.com/office/drawing/2014/main" id="{14852637-7D20-EABF-9D49-21776A32FB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0A1E7A-F367-DE28-FBF1-99234D10A1E2}"/>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409284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FE6B-80A1-D933-24C6-D9B8A42C53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CA403D-920E-D76A-6A54-C1F207097812}"/>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4" name="Footer Placeholder 3">
            <a:extLst>
              <a:ext uri="{FF2B5EF4-FFF2-40B4-BE49-F238E27FC236}">
                <a16:creationId xmlns:a16="http://schemas.microsoft.com/office/drawing/2014/main" id="{53955EF6-381A-8326-A9D6-D8D70C2CE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065A4E-5B8E-F6DE-9B8C-01F9799DF647}"/>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1155389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F1677-681A-7474-D190-914EC423BD4F}"/>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3" name="Footer Placeholder 2">
            <a:extLst>
              <a:ext uri="{FF2B5EF4-FFF2-40B4-BE49-F238E27FC236}">
                <a16:creationId xmlns:a16="http://schemas.microsoft.com/office/drawing/2014/main" id="{3D0114F4-56D1-3E3B-B5B6-FF3DAEBEBF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999857-4C92-5C61-58BB-905794174C5E}"/>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306420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4D17-CF21-7CE3-70B5-537B0AA8C9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34B6F-CB11-6144-6336-5A0060B1B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2CC2FA-26C4-9535-B939-EE8DA8EAC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1188BE-5F6E-36E7-B773-19C42DD9A5F6}"/>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6" name="Footer Placeholder 5">
            <a:extLst>
              <a:ext uri="{FF2B5EF4-FFF2-40B4-BE49-F238E27FC236}">
                <a16:creationId xmlns:a16="http://schemas.microsoft.com/office/drawing/2014/main" id="{E50C9A08-FE72-088F-CA50-4CFB777ABC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8EB36-2073-591E-83ED-9DFA935F6D5D}"/>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226605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200F-2712-4833-7307-B963F6DBA8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027152-BD94-0090-23C2-920E16F52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55EEDD-E7DB-F201-2252-D9A88ED92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96C47-0A1D-F45C-FCB7-A81C68E69978}"/>
              </a:ext>
            </a:extLst>
          </p:cNvPr>
          <p:cNvSpPr>
            <a:spLocks noGrp="1"/>
          </p:cNvSpPr>
          <p:nvPr>
            <p:ph type="dt" sz="half" idx="10"/>
          </p:nvPr>
        </p:nvSpPr>
        <p:spPr/>
        <p:txBody>
          <a:bodyPr/>
          <a:lstStyle/>
          <a:p>
            <a:fld id="{B6C4B1CF-3F50-4BF7-B192-79D1889FBDD8}" type="datetimeFigureOut">
              <a:rPr lang="en-US" smtClean="0"/>
              <a:t>12/14/2023</a:t>
            </a:fld>
            <a:endParaRPr lang="en-US"/>
          </a:p>
        </p:txBody>
      </p:sp>
      <p:sp>
        <p:nvSpPr>
          <p:cNvPr id="6" name="Footer Placeholder 5">
            <a:extLst>
              <a:ext uri="{FF2B5EF4-FFF2-40B4-BE49-F238E27FC236}">
                <a16:creationId xmlns:a16="http://schemas.microsoft.com/office/drawing/2014/main" id="{C102E24B-CEB7-0174-D8BB-227C322E6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B0D03-2857-1F45-8736-981F075412B2}"/>
              </a:ext>
            </a:extLst>
          </p:cNvPr>
          <p:cNvSpPr>
            <a:spLocks noGrp="1"/>
          </p:cNvSpPr>
          <p:nvPr>
            <p:ph type="sldNum" sz="quarter" idx="12"/>
          </p:nvPr>
        </p:nvSpPr>
        <p:spPr/>
        <p:txBody>
          <a:bodyPr/>
          <a:lstStyle/>
          <a:p>
            <a:fld id="{94DDC77B-3021-48A0-AD16-23795F521692}" type="slidenum">
              <a:rPr lang="en-US" smtClean="0"/>
              <a:t>‹#›</a:t>
            </a:fld>
            <a:endParaRPr lang="en-US"/>
          </a:p>
        </p:txBody>
      </p:sp>
    </p:spTree>
    <p:extLst>
      <p:ext uri="{BB962C8B-B14F-4D97-AF65-F5344CB8AC3E}">
        <p14:creationId xmlns:p14="http://schemas.microsoft.com/office/powerpoint/2010/main" val="308151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EC3ED-4FFE-9063-283F-D2FC33EF2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2F1B0-ED93-FE1F-B8A9-E099783E1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4E4FB-E882-F683-D2E8-CB2DFDAFE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4B1CF-3F50-4BF7-B192-79D1889FBDD8}" type="datetimeFigureOut">
              <a:rPr lang="en-US" smtClean="0"/>
              <a:t>12/14/2023</a:t>
            </a:fld>
            <a:endParaRPr lang="en-US"/>
          </a:p>
        </p:txBody>
      </p:sp>
      <p:sp>
        <p:nvSpPr>
          <p:cNvPr id="5" name="Footer Placeholder 4">
            <a:extLst>
              <a:ext uri="{FF2B5EF4-FFF2-40B4-BE49-F238E27FC236}">
                <a16:creationId xmlns:a16="http://schemas.microsoft.com/office/drawing/2014/main" id="{83D86B96-045A-84D6-947A-2E71EB674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93A6A7-56EB-2663-E629-95ABF31257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DC77B-3021-48A0-AD16-23795F521692}" type="slidenum">
              <a:rPr lang="en-US" smtClean="0"/>
              <a:t>‹#›</a:t>
            </a:fld>
            <a:endParaRPr lang="en-US"/>
          </a:p>
        </p:txBody>
      </p:sp>
    </p:spTree>
    <p:extLst>
      <p:ext uri="{BB962C8B-B14F-4D97-AF65-F5344CB8AC3E}">
        <p14:creationId xmlns:p14="http://schemas.microsoft.com/office/powerpoint/2010/main" val="3552318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36.gif"/><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608390-C5E3-498A-9C21-A947BEEFFCC1}"/>
              </a:ext>
            </a:extLst>
          </p:cNvPr>
          <p:cNvSpPr txBox="1"/>
          <p:nvPr/>
        </p:nvSpPr>
        <p:spPr>
          <a:xfrm>
            <a:off x="0" y="1680517"/>
            <a:ext cx="12192000" cy="954107"/>
          </a:xfrm>
          <a:prstGeom prst="rect">
            <a:avLst/>
          </a:prstGeom>
          <a:noFill/>
        </p:spPr>
        <p:txBody>
          <a:bodyPr wrap="square">
            <a:spAutoFit/>
          </a:bodyPr>
          <a:lstStyle/>
          <a:p>
            <a:r>
              <a:rPr lang="en-US" sz="2800" b="1" dirty="0">
                <a:solidFill>
                  <a:srgbClr val="DDD5C7"/>
                </a:solidFill>
                <a:effectLst>
                  <a:outerShdw blurRad="38100" dist="38100" dir="2700000" algn="tl">
                    <a:srgbClr val="000000">
                      <a:alpha val="43137"/>
                    </a:srgbClr>
                  </a:outerShdw>
                </a:effectLst>
              </a:rPr>
              <a:t>USGS Tsunami Sources Powell Center Working Group on Tsunami Sources:</a:t>
            </a:r>
          </a:p>
          <a:p>
            <a:pPr algn="r"/>
            <a:r>
              <a:rPr lang="en-US" sz="2800" b="1" dirty="0">
                <a:solidFill>
                  <a:srgbClr val="DDD5C7"/>
                </a:solidFill>
                <a:effectLst>
                  <a:outerShdw blurRad="38100" dist="38100" dir="2700000" algn="tl">
                    <a:srgbClr val="000000">
                      <a:alpha val="43137"/>
                    </a:srgbClr>
                  </a:outerShdw>
                </a:effectLst>
              </a:rPr>
              <a:t>Probabilistic Tsunami Hazard Assessment for Pacific Sources (sans AAZ/CSZ)</a:t>
            </a:r>
          </a:p>
        </p:txBody>
      </p:sp>
      <p:sp>
        <p:nvSpPr>
          <p:cNvPr id="9" name="TextBox 8">
            <a:extLst>
              <a:ext uri="{FF2B5EF4-FFF2-40B4-BE49-F238E27FC236}">
                <a16:creationId xmlns:a16="http://schemas.microsoft.com/office/drawing/2014/main" id="{CFCA7266-77DF-4209-8C3F-200AADECFD3B}"/>
              </a:ext>
            </a:extLst>
          </p:cNvPr>
          <p:cNvSpPr txBox="1"/>
          <p:nvPr/>
        </p:nvSpPr>
        <p:spPr>
          <a:xfrm>
            <a:off x="8647630" y="6231446"/>
            <a:ext cx="3544369" cy="276999"/>
          </a:xfrm>
          <a:prstGeom prst="rect">
            <a:avLst/>
          </a:prstGeom>
          <a:noFill/>
        </p:spPr>
        <p:txBody>
          <a:bodyPr wrap="square">
            <a:spAutoFit/>
          </a:bodyPr>
          <a:lstStyle/>
          <a:p>
            <a:pPr algn="r"/>
            <a:r>
              <a:rPr lang="en-US" sz="1200" dirty="0">
                <a:solidFill>
                  <a:schemeClr val="bg1"/>
                </a:solidFill>
                <a:effectLst>
                  <a:outerShdw blurRad="38100" dist="38100" dir="2700000" algn="tl">
                    <a:srgbClr val="000000">
                      <a:alpha val="43137"/>
                    </a:srgbClr>
                  </a:outerShdw>
                </a:effectLst>
              </a:rPr>
              <a:t>AGU fall meeting 15 December 2023</a:t>
            </a:r>
          </a:p>
        </p:txBody>
      </p:sp>
      <p:sp>
        <p:nvSpPr>
          <p:cNvPr id="10" name="TextBox 9">
            <a:extLst>
              <a:ext uri="{FF2B5EF4-FFF2-40B4-BE49-F238E27FC236}">
                <a16:creationId xmlns:a16="http://schemas.microsoft.com/office/drawing/2014/main" id="{8249930C-8B53-42C4-8519-0856078D11AE}"/>
              </a:ext>
            </a:extLst>
          </p:cNvPr>
          <p:cNvSpPr txBox="1"/>
          <p:nvPr/>
        </p:nvSpPr>
        <p:spPr>
          <a:xfrm>
            <a:off x="2088344" y="2984852"/>
            <a:ext cx="6426482" cy="2862322"/>
          </a:xfrm>
          <a:prstGeom prst="rect">
            <a:avLst/>
          </a:prstGeom>
          <a:solidFill>
            <a:schemeClr val="tx1">
              <a:lumMod val="75000"/>
              <a:lumOff val="25000"/>
              <a:alpha val="50000"/>
            </a:schemeClr>
          </a:solidFill>
        </p:spPr>
        <p:txBody>
          <a:bodyPr wrap="square" rtlCol="0">
            <a:spAutoFit/>
          </a:bodyPr>
          <a:lstStyle/>
          <a:p>
            <a:r>
              <a:rPr lang="en-US" sz="2000" b="1" dirty="0">
                <a:solidFill>
                  <a:srgbClr val="FFC000"/>
                </a:solidFill>
              </a:rPr>
              <a:t>Jason “Jay” R. Patton </a:t>
            </a:r>
            <a:r>
              <a:rPr lang="en-US" sz="2000" b="1" dirty="0">
                <a:solidFill>
                  <a:schemeClr val="bg1"/>
                </a:solidFill>
              </a:rPr>
              <a:t>– California Geological Survey</a:t>
            </a:r>
          </a:p>
          <a:p>
            <a:r>
              <a:rPr lang="en-US" sz="2000" b="1" dirty="0">
                <a:solidFill>
                  <a:srgbClr val="FFC000"/>
                </a:solidFill>
              </a:rPr>
              <a:t>*Marie C Eble</a:t>
            </a:r>
            <a:r>
              <a:rPr lang="en-US" sz="2000" b="1" dirty="0">
                <a:solidFill>
                  <a:schemeClr val="bg1"/>
                </a:solidFill>
              </a:rPr>
              <a:t> – Physical Oceanographer</a:t>
            </a:r>
          </a:p>
          <a:p>
            <a:r>
              <a:rPr lang="en-US" sz="2000" b="1" dirty="0">
                <a:solidFill>
                  <a:srgbClr val="FFC000"/>
                </a:solidFill>
              </a:rPr>
              <a:t>Christodoulos Kyriakopoulos </a:t>
            </a:r>
            <a:r>
              <a:rPr lang="en-US" sz="2000" b="1" dirty="0">
                <a:solidFill>
                  <a:schemeClr val="bg1"/>
                </a:solidFill>
              </a:rPr>
              <a:t>– University of Memphis</a:t>
            </a:r>
          </a:p>
          <a:p>
            <a:r>
              <a:rPr lang="en-US" sz="2000" b="1" dirty="0">
                <a:solidFill>
                  <a:srgbClr val="FFC000"/>
                </a:solidFill>
              </a:rPr>
              <a:t>Patrick J Lynett </a:t>
            </a:r>
            <a:r>
              <a:rPr lang="en-US" sz="2000" b="1" dirty="0">
                <a:solidFill>
                  <a:schemeClr val="bg1"/>
                </a:solidFill>
              </a:rPr>
              <a:t>– University of Southern California</a:t>
            </a:r>
          </a:p>
          <a:p>
            <a:r>
              <a:rPr lang="en-US" sz="2000" b="1" dirty="0">
                <a:solidFill>
                  <a:srgbClr val="FFC000"/>
                </a:solidFill>
              </a:rPr>
              <a:t>*Dmitry Nicolsky </a:t>
            </a:r>
            <a:r>
              <a:rPr lang="en-US" sz="2000" b="1" dirty="0">
                <a:solidFill>
                  <a:schemeClr val="bg1"/>
                </a:solidFill>
              </a:rPr>
              <a:t>– University of Alaska Fairbanks</a:t>
            </a:r>
          </a:p>
          <a:p>
            <a:r>
              <a:rPr lang="en-US" sz="2000" b="1" dirty="0">
                <a:solidFill>
                  <a:srgbClr val="FFC000"/>
                </a:solidFill>
              </a:rPr>
              <a:t>*Stephanie Ross </a:t>
            </a:r>
            <a:r>
              <a:rPr lang="en-US" sz="2000" b="1" dirty="0">
                <a:solidFill>
                  <a:schemeClr val="bg1"/>
                </a:solidFill>
              </a:rPr>
              <a:t>– USGS</a:t>
            </a:r>
          </a:p>
          <a:p>
            <a:r>
              <a:rPr lang="en-US" sz="2000" b="1" dirty="0">
                <a:solidFill>
                  <a:srgbClr val="FFC000"/>
                </a:solidFill>
              </a:rPr>
              <a:t>Kenny J Ryan </a:t>
            </a:r>
            <a:r>
              <a:rPr lang="en-US" sz="2000" b="1" dirty="0">
                <a:solidFill>
                  <a:schemeClr val="bg1"/>
                </a:solidFill>
              </a:rPr>
              <a:t>– Air Force Research Laboratory Albuquerque</a:t>
            </a:r>
          </a:p>
          <a:p>
            <a:r>
              <a:rPr lang="en-US" sz="2000" b="1" dirty="0">
                <a:solidFill>
                  <a:srgbClr val="FFC000"/>
                </a:solidFill>
              </a:rPr>
              <a:t>Hong Kie Thio </a:t>
            </a:r>
            <a:r>
              <a:rPr lang="en-US" sz="2000" b="1" dirty="0">
                <a:solidFill>
                  <a:schemeClr val="bg1"/>
                </a:solidFill>
              </a:rPr>
              <a:t>– AECOM</a:t>
            </a:r>
          </a:p>
          <a:p>
            <a:r>
              <a:rPr lang="en-US" sz="2000" b="1" dirty="0">
                <a:solidFill>
                  <a:srgbClr val="FFC000"/>
                </a:solidFill>
              </a:rPr>
              <a:t>*Rick I Wilson </a:t>
            </a:r>
            <a:r>
              <a:rPr lang="en-US" sz="2000" b="1" dirty="0">
                <a:solidFill>
                  <a:schemeClr val="bg1"/>
                </a:solidFill>
              </a:rPr>
              <a:t>– California Geological Survey</a:t>
            </a:r>
          </a:p>
        </p:txBody>
      </p:sp>
      <p:pic>
        <p:nvPicPr>
          <p:cNvPr id="14" name="Picture 13" descr="A close up of a logo&#10;&#10;Description automatically generated">
            <a:extLst>
              <a:ext uri="{FF2B5EF4-FFF2-40B4-BE49-F238E27FC236}">
                <a16:creationId xmlns:a16="http://schemas.microsoft.com/office/drawing/2014/main" id="{1611E2B3-569B-46E2-88E5-8381CF92581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93" y="336787"/>
            <a:ext cx="3028645" cy="1081659"/>
          </a:xfrm>
          <a:prstGeom prst="rect">
            <a:avLst/>
          </a:prstGeom>
        </p:spPr>
      </p:pic>
      <p:pic>
        <p:nvPicPr>
          <p:cNvPr id="1026" name="Picture 2" descr="University of Memphis - Wikipedia">
            <a:extLst>
              <a:ext uri="{FF2B5EF4-FFF2-40B4-BE49-F238E27FC236}">
                <a16:creationId xmlns:a16="http://schemas.microsoft.com/office/drawing/2014/main" id="{305C972C-7C68-3065-56DE-4D9DB1425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6017" y="318163"/>
            <a:ext cx="781162" cy="1118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C Logo, history, meaning, symbol, PNG">
            <a:extLst>
              <a:ext uri="{FF2B5EF4-FFF2-40B4-BE49-F238E27FC236}">
                <a16:creationId xmlns:a16="http://schemas.microsoft.com/office/drawing/2014/main" id="{E879F140-0B39-8143-5BD5-9402685D9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258" y="511070"/>
            <a:ext cx="1303275" cy="733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s and templates | University Relations | University Relations">
            <a:extLst>
              <a:ext uri="{FF2B5EF4-FFF2-40B4-BE49-F238E27FC236}">
                <a16:creationId xmlns:a16="http://schemas.microsoft.com/office/drawing/2014/main" id="{D9E5D0E2-0844-3193-43AB-3E1BCEC53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612" y="437399"/>
            <a:ext cx="880435" cy="880435"/>
          </a:xfrm>
          <a:prstGeom prst="rect">
            <a:avLst/>
          </a:prstGeom>
          <a:solidFill>
            <a:schemeClr val="bg1"/>
          </a:solidFill>
        </p:spPr>
      </p:pic>
      <p:pic>
        <p:nvPicPr>
          <p:cNvPr id="1034" name="Picture 10">
            <a:extLst>
              <a:ext uri="{FF2B5EF4-FFF2-40B4-BE49-F238E27FC236}">
                <a16:creationId xmlns:a16="http://schemas.microsoft.com/office/drawing/2014/main" id="{37506012-19B4-18EF-4602-17BDEC9B8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126" y="525531"/>
            <a:ext cx="1760425" cy="704170"/>
          </a:xfrm>
          <a:prstGeom prst="rect">
            <a:avLst/>
          </a:prstGeom>
          <a:solidFill>
            <a:schemeClr val="bg1"/>
          </a:solidFill>
        </p:spPr>
      </p:pic>
      <p:pic>
        <p:nvPicPr>
          <p:cNvPr id="1036" name="Picture 12" descr="Air Force Research Laboratory - Wikipedia">
            <a:extLst>
              <a:ext uri="{FF2B5EF4-FFF2-40B4-BE49-F238E27FC236}">
                <a16:creationId xmlns:a16="http://schemas.microsoft.com/office/drawing/2014/main" id="{B33D3540-E2FF-4A7B-CA39-042ED15E55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630" y="256856"/>
            <a:ext cx="1267262" cy="12415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094C08D-8240-6282-1E8B-488FA41BEF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8971" y="653846"/>
            <a:ext cx="1912691" cy="447540"/>
          </a:xfrm>
          <a:prstGeom prst="rect">
            <a:avLst/>
          </a:prstGeom>
          <a:solidFill>
            <a:schemeClr val="bg1"/>
          </a:solidFill>
        </p:spPr>
      </p:pic>
      <p:pic>
        <p:nvPicPr>
          <p:cNvPr id="1040" name="Picture 16" descr="Surfing Tsunami Animated by Robert Podgórski on Dribbble">
            <a:extLst>
              <a:ext uri="{FF2B5EF4-FFF2-40B4-BE49-F238E27FC236}">
                <a16:creationId xmlns:a16="http://schemas.microsoft.com/office/drawing/2014/main" id="{9B2043E8-4D84-6B59-ACAD-D1315D8FA9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539" y="3692501"/>
            <a:ext cx="3271613" cy="24537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33C7F5-CAFA-9FC8-21DB-E0DA67E6E9C7}"/>
              </a:ext>
            </a:extLst>
          </p:cNvPr>
          <p:cNvSpPr txBox="1"/>
          <p:nvPr/>
        </p:nvSpPr>
        <p:spPr>
          <a:xfrm>
            <a:off x="8823725" y="3429000"/>
            <a:ext cx="3294982" cy="230832"/>
          </a:xfrm>
          <a:prstGeom prst="rect">
            <a:avLst/>
          </a:prstGeom>
          <a:noFill/>
        </p:spPr>
        <p:txBody>
          <a:bodyPr wrap="square">
            <a:spAutoFit/>
          </a:bodyPr>
          <a:lstStyle/>
          <a:p>
            <a:pPr algn="r"/>
            <a:r>
              <a:rPr lang="en-US" sz="900" dirty="0">
                <a:solidFill>
                  <a:schemeClr val="bg1"/>
                </a:solidFill>
              </a:rPr>
              <a:t>https://dribbble.com/shots/696822-Surfing-Tsunami-Animated</a:t>
            </a:r>
          </a:p>
        </p:txBody>
      </p:sp>
      <p:pic>
        <p:nvPicPr>
          <p:cNvPr id="1042" name="Picture 18">
            <a:extLst>
              <a:ext uri="{FF2B5EF4-FFF2-40B4-BE49-F238E27FC236}">
                <a16:creationId xmlns:a16="http://schemas.microsoft.com/office/drawing/2014/main" id="{C9833CA0-443C-E8B1-1DB3-5D59B631F7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848" y="2982560"/>
            <a:ext cx="1806820" cy="27767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52DB18-5FD6-C242-04FC-58B9BA2D142F}"/>
              </a:ext>
            </a:extLst>
          </p:cNvPr>
          <p:cNvSpPr txBox="1"/>
          <p:nvPr/>
        </p:nvSpPr>
        <p:spPr>
          <a:xfrm>
            <a:off x="6004421" y="5839398"/>
            <a:ext cx="2510405" cy="369332"/>
          </a:xfrm>
          <a:prstGeom prst="rect">
            <a:avLst/>
          </a:prstGeom>
          <a:noFill/>
        </p:spPr>
        <p:txBody>
          <a:bodyPr wrap="square">
            <a:spAutoFit/>
          </a:bodyPr>
          <a:lstStyle/>
          <a:p>
            <a:r>
              <a:rPr lang="en-US" sz="1800" b="1" dirty="0">
                <a:solidFill>
                  <a:srgbClr val="FFC000"/>
                </a:solidFill>
              </a:rPr>
              <a:t>* = Principal Investigator </a:t>
            </a:r>
            <a:endParaRPr lang="en-US" dirty="0"/>
          </a:p>
        </p:txBody>
      </p:sp>
      <p:sp>
        <p:nvSpPr>
          <p:cNvPr id="2" name="TextBox 1">
            <a:extLst>
              <a:ext uri="{FF2B5EF4-FFF2-40B4-BE49-F238E27FC236}">
                <a16:creationId xmlns:a16="http://schemas.microsoft.com/office/drawing/2014/main" id="{635319CD-8CFA-A162-7DAB-FFF124A56F9C}"/>
              </a:ext>
            </a:extLst>
          </p:cNvPr>
          <p:cNvSpPr txBox="1"/>
          <p:nvPr/>
        </p:nvSpPr>
        <p:spPr>
          <a:xfrm>
            <a:off x="8723290" y="2982560"/>
            <a:ext cx="3316862" cy="369332"/>
          </a:xfrm>
          <a:prstGeom prst="rect">
            <a:avLst/>
          </a:prstGeom>
          <a:noFill/>
        </p:spPr>
        <p:txBody>
          <a:bodyPr wrap="square" rtlCol="0">
            <a:spAutoFit/>
          </a:bodyPr>
          <a:lstStyle/>
          <a:p>
            <a:r>
              <a:rPr lang="en-US" b="1" dirty="0">
                <a:solidFill>
                  <a:schemeClr val="accent4">
                    <a:lumMod val="40000"/>
                    <a:lumOff val="60000"/>
                  </a:schemeClr>
                </a:solidFill>
                <a:effectLst>
                  <a:outerShdw blurRad="38100" dist="38100" dir="2700000" algn="tl">
                    <a:srgbClr val="000000">
                      <a:alpha val="43137"/>
                    </a:srgbClr>
                  </a:outerShdw>
                </a:effectLst>
              </a:rPr>
              <a:t>No, one cannot tsurf a tsunami!</a:t>
            </a:r>
          </a:p>
        </p:txBody>
      </p:sp>
    </p:spTree>
    <p:extLst>
      <p:ext uri="{BB962C8B-B14F-4D97-AF65-F5344CB8AC3E}">
        <p14:creationId xmlns:p14="http://schemas.microsoft.com/office/powerpoint/2010/main" val="2276047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9403662-3E2B-5A49-9C76-122407F52F18}"/>
              </a:ext>
            </a:extLst>
          </p:cNvPr>
          <p:cNvPicPr>
            <a:picLocks noGrp="1" noChangeAspect="1"/>
          </p:cNvPicPr>
          <p:nvPr/>
        </p:nvPicPr>
        <p:blipFill>
          <a:blip r:embed="rId3"/>
          <a:stretch>
            <a:fillRect/>
          </a:stretch>
        </p:blipFill>
        <p:spPr>
          <a:xfrm>
            <a:off x="5259220" y="1835466"/>
            <a:ext cx="3281781" cy="4639450"/>
          </a:xfrm>
          <a:prstGeom prst="rect">
            <a:avLst/>
          </a:prstGeom>
        </p:spPr>
      </p:pic>
      <p:pic>
        <p:nvPicPr>
          <p:cNvPr id="3" name="Picture 2">
            <a:extLst>
              <a:ext uri="{FF2B5EF4-FFF2-40B4-BE49-F238E27FC236}">
                <a16:creationId xmlns:a16="http://schemas.microsoft.com/office/drawing/2014/main" id="{DB5F2611-9B5E-FD48-91A8-8AD13B3196BB}"/>
              </a:ext>
            </a:extLst>
          </p:cNvPr>
          <p:cNvPicPr>
            <a:picLocks noChangeAspect="1"/>
          </p:cNvPicPr>
          <p:nvPr/>
        </p:nvPicPr>
        <p:blipFill>
          <a:blip r:embed="rId4"/>
          <a:stretch>
            <a:fillRect/>
          </a:stretch>
        </p:blipFill>
        <p:spPr>
          <a:xfrm>
            <a:off x="8725934" y="1877411"/>
            <a:ext cx="3281781" cy="4639450"/>
          </a:xfrm>
          <a:prstGeom prst="rect">
            <a:avLst/>
          </a:prstGeom>
        </p:spPr>
      </p:pic>
      <p:sp>
        <p:nvSpPr>
          <p:cNvPr id="4" name="TextBox 3">
            <a:extLst>
              <a:ext uri="{FF2B5EF4-FFF2-40B4-BE49-F238E27FC236}">
                <a16:creationId xmlns:a16="http://schemas.microsoft.com/office/drawing/2014/main" id="{AB43C563-E33B-872C-49EB-ADC525E14CD4}"/>
              </a:ext>
            </a:extLst>
          </p:cNvPr>
          <p:cNvSpPr txBox="1"/>
          <p:nvPr/>
        </p:nvSpPr>
        <p:spPr>
          <a:xfrm>
            <a:off x="167780" y="138419"/>
            <a:ext cx="5091440" cy="6263253"/>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Logic tree results and how to prepare tsunami hazard curves:</a:t>
            </a:r>
          </a:p>
          <a:p>
            <a:pPr marL="457200" indent="-457200">
              <a:buFont typeface="Arial" panose="020B0604020202020204" pitchFamily="34" charset="0"/>
              <a:buChar char="•"/>
            </a:pPr>
            <a:r>
              <a:rPr lang="en-US" sz="2300" b="1" dirty="0">
                <a:solidFill>
                  <a:schemeClr val="bg1"/>
                </a:solidFill>
                <a:effectLst>
                  <a:outerShdw blurRad="38100" dist="38100" dir="2700000" algn="tl">
                    <a:srgbClr val="000000">
                      <a:alpha val="43137"/>
                    </a:srgbClr>
                  </a:outerShdw>
                </a:effectLst>
              </a:rPr>
              <a:t>Logic tree weights are used to constrain slip and tsunami source modeling.</a:t>
            </a:r>
          </a:p>
          <a:p>
            <a:pPr marL="457200" indent="-457200">
              <a:buFont typeface="Arial" panose="020B0604020202020204" pitchFamily="34" charset="0"/>
              <a:buChar char="•"/>
            </a:pPr>
            <a:r>
              <a:rPr lang="en-US" sz="2300" b="1" dirty="0">
                <a:solidFill>
                  <a:schemeClr val="bg1"/>
                </a:solidFill>
                <a:effectLst>
                  <a:outerShdw blurRad="38100" dist="38100" dir="2700000" algn="tl">
                    <a:srgbClr val="000000">
                      <a:alpha val="43137"/>
                    </a:srgbClr>
                  </a:outerShdw>
                </a:effectLst>
              </a:rPr>
              <a:t>These tsunami models result in a suite of offshore tsunami heights, representing the percent likelihood (chance) for tsunami sizes for given annual probability of exceedance. </a:t>
            </a:r>
          </a:p>
          <a:p>
            <a:pPr marL="457200" indent="-457200">
              <a:buFont typeface="Arial" panose="020B0604020202020204" pitchFamily="34" charset="0"/>
              <a:buChar char="•"/>
            </a:pPr>
            <a:r>
              <a:rPr lang="en-US" sz="2300" b="1" dirty="0">
                <a:solidFill>
                  <a:schemeClr val="bg1"/>
                </a:solidFill>
                <a:effectLst>
                  <a:outerShdw blurRad="38100" dist="38100" dir="2700000" algn="tl">
                    <a:srgbClr val="000000">
                      <a:alpha val="43137"/>
                    </a:srgbClr>
                  </a:outerShdw>
                </a:effectLst>
              </a:rPr>
              <a:t>Using this entire suite of model results, we can calculate quantiles that bracket a range of probabilities. </a:t>
            </a:r>
          </a:p>
          <a:p>
            <a:pPr marL="457200" indent="-457200">
              <a:buFont typeface="Arial" panose="020B0604020202020204" pitchFamily="34" charset="0"/>
              <a:buChar char="•"/>
            </a:pPr>
            <a:r>
              <a:rPr lang="en-US" sz="2300" b="1" dirty="0">
                <a:solidFill>
                  <a:schemeClr val="bg1"/>
                </a:solidFill>
                <a:effectLst>
                  <a:outerShdw blurRad="38100" dist="38100" dir="2700000" algn="tl">
                    <a:srgbClr val="000000">
                      <a:alpha val="43137"/>
                    </a:srgbClr>
                  </a:outerShdw>
                </a:effectLst>
              </a:rPr>
              <a:t>From these data we can calculate the tsunami size for tsunami with return periods (such as the “975-year tsunami”).</a:t>
            </a:r>
          </a:p>
        </p:txBody>
      </p:sp>
      <p:sp>
        <p:nvSpPr>
          <p:cNvPr id="6" name="TextBox 5">
            <a:extLst>
              <a:ext uri="{FF2B5EF4-FFF2-40B4-BE49-F238E27FC236}">
                <a16:creationId xmlns:a16="http://schemas.microsoft.com/office/drawing/2014/main" id="{1151912D-FBD2-4C51-D116-697F46BF9036}"/>
              </a:ext>
            </a:extLst>
          </p:cNvPr>
          <p:cNvSpPr txBox="1"/>
          <p:nvPr/>
        </p:nvSpPr>
        <p:spPr>
          <a:xfrm>
            <a:off x="9935673" y="1877411"/>
            <a:ext cx="2256327" cy="261610"/>
          </a:xfrm>
          <a:prstGeom prst="rect">
            <a:avLst/>
          </a:prstGeom>
          <a:noFill/>
        </p:spPr>
        <p:txBody>
          <a:bodyPr wrap="square">
            <a:spAutoFit/>
          </a:bodyPr>
          <a:lstStyle/>
          <a:p>
            <a:r>
              <a:rPr lang="en-US" sz="1100" b="1" dirty="0"/>
              <a:t>From Hong Kie Thio presentation</a:t>
            </a:r>
          </a:p>
        </p:txBody>
      </p:sp>
      <p:sp>
        <p:nvSpPr>
          <p:cNvPr id="7" name="TextBox 6">
            <a:extLst>
              <a:ext uri="{FF2B5EF4-FFF2-40B4-BE49-F238E27FC236}">
                <a16:creationId xmlns:a16="http://schemas.microsoft.com/office/drawing/2014/main" id="{A4CAE6CC-7DD3-FC8E-2B30-EE3F963E8084}"/>
              </a:ext>
            </a:extLst>
          </p:cNvPr>
          <p:cNvSpPr txBox="1"/>
          <p:nvPr/>
        </p:nvSpPr>
        <p:spPr>
          <a:xfrm>
            <a:off x="6469607" y="1835466"/>
            <a:ext cx="2256327" cy="261610"/>
          </a:xfrm>
          <a:prstGeom prst="rect">
            <a:avLst/>
          </a:prstGeom>
          <a:noFill/>
        </p:spPr>
        <p:txBody>
          <a:bodyPr wrap="square">
            <a:spAutoFit/>
          </a:bodyPr>
          <a:lstStyle/>
          <a:p>
            <a:r>
              <a:rPr lang="en-US" sz="1100" b="1" dirty="0"/>
              <a:t>From Hong Kie Thio presentation</a:t>
            </a:r>
          </a:p>
        </p:txBody>
      </p:sp>
      <p:sp>
        <p:nvSpPr>
          <p:cNvPr id="8" name="TextBox 7">
            <a:extLst>
              <a:ext uri="{FF2B5EF4-FFF2-40B4-BE49-F238E27FC236}">
                <a16:creationId xmlns:a16="http://schemas.microsoft.com/office/drawing/2014/main" id="{D3B230D3-828C-BCDC-B731-10384B947AC3}"/>
              </a:ext>
            </a:extLst>
          </p:cNvPr>
          <p:cNvSpPr txBox="1"/>
          <p:nvPr/>
        </p:nvSpPr>
        <p:spPr>
          <a:xfrm>
            <a:off x="5259221" y="183278"/>
            <a:ext cx="3281780" cy="1631216"/>
          </a:xfrm>
          <a:prstGeom prst="rect">
            <a:avLst/>
          </a:prstGeom>
          <a:noFill/>
        </p:spPr>
        <p:txBody>
          <a:bodyPr wrap="square">
            <a:spAutoFit/>
          </a:bodyPr>
          <a:lstStyle/>
          <a:p>
            <a:r>
              <a:rPr lang="en-US" sz="1800" b="1" dirty="0">
                <a:solidFill>
                  <a:srgbClr val="FFC000"/>
                </a:solidFill>
                <a:effectLst>
                  <a:outerShdw blurRad="38100" dist="38100" dir="2700000" algn="tl">
                    <a:srgbClr val="000000">
                      <a:alpha val="43137"/>
                    </a:srgbClr>
                  </a:outerShdw>
                </a:effectLst>
              </a:rPr>
              <a:t>Tsunami Model Results</a:t>
            </a:r>
          </a:p>
          <a:p>
            <a:r>
              <a:rPr lang="en-US" sz="1600" b="1" dirty="0">
                <a:solidFill>
                  <a:schemeClr val="bg1"/>
                </a:solidFill>
                <a:effectLst>
                  <a:outerShdw blurRad="38100" dist="38100" dir="2700000" algn="tl">
                    <a:srgbClr val="000000">
                      <a:alpha val="43137"/>
                    </a:srgbClr>
                  </a:outerShdw>
                </a:effectLst>
              </a:rPr>
              <a:t>Each line represents an actualization of a suite of logic tree scenario tsunami models, a percent chance (likelihood) for tsunami size with an annual probability of occurrence</a:t>
            </a:r>
            <a:r>
              <a:rPr lang="en-US" b="1" dirty="0">
                <a:solidFill>
                  <a:schemeClr val="bg1"/>
                </a:solidFill>
                <a:effectLst>
                  <a:outerShdw blurRad="38100" dist="38100" dir="2700000" algn="tl">
                    <a:srgbClr val="000000">
                      <a:alpha val="43137"/>
                    </a:srgbClr>
                  </a:outerShdw>
                </a:effectLst>
              </a:rPr>
              <a:t>.</a:t>
            </a:r>
            <a:endParaRPr lang="en-US" dirty="0">
              <a:solidFill>
                <a:schemeClr val="bg1"/>
              </a:solidFill>
            </a:endParaRPr>
          </a:p>
        </p:txBody>
      </p:sp>
      <p:sp>
        <p:nvSpPr>
          <p:cNvPr id="9" name="TextBox 8">
            <a:extLst>
              <a:ext uri="{FF2B5EF4-FFF2-40B4-BE49-F238E27FC236}">
                <a16:creationId xmlns:a16="http://schemas.microsoft.com/office/drawing/2014/main" id="{D09BB3D2-CBF1-E6DC-E08A-0F8D45C5305F}"/>
              </a:ext>
            </a:extLst>
          </p:cNvPr>
          <p:cNvSpPr txBox="1"/>
          <p:nvPr/>
        </p:nvSpPr>
        <p:spPr>
          <a:xfrm>
            <a:off x="8894843" y="183278"/>
            <a:ext cx="3023225" cy="1600438"/>
          </a:xfrm>
          <a:prstGeom prst="rect">
            <a:avLst/>
          </a:prstGeom>
          <a:noFill/>
        </p:spPr>
        <p:txBody>
          <a:bodyPr wrap="square">
            <a:spAutoFit/>
          </a:bodyPr>
          <a:lstStyle/>
          <a:p>
            <a:r>
              <a:rPr lang="en-US" sz="1800" b="1" dirty="0">
                <a:solidFill>
                  <a:srgbClr val="FFC000"/>
                </a:solidFill>
                <a:effectLst>
                  <a:outerShdw blurRad="38100" dist="38100" dir="2700000" algn="tl">
                    <a:srgbClr val="000000">
                      <a:alpha val="43137"/>
                    </a:srgbClr>
                  </a:outerShdw>
                </a:effectLst>
              </a:rPr>
              <a:t>Tsunami Model Quantiles</a:t>
            </a:r>
          </a:p>
          <a:p>
            <a:r>
              <a:rPr lang="en-US" sz="1600" b="1" dirty="0">
                <a:solidFill>
                  <a:schemeClr val="bg1"/>
                </a:solidFill>
                <a:effectLst>
                  <a:outerShdw blurRad="38100" dist="38100" dir="2700000" algn="tl">
                    <a:srgbClr val="000000">
                      <a:alpha val="43137"/>
                    </a:srgbClr>
                  </a:outerShdw>
                </a:effectLst>
              </a:rPr>
              <a:t>Each line represents a bracketed summary of the data plotted on the left. E.g., the 0.05 and 0.95 lines bracket 90% of the scenario tsunami plotted on the left.</a:t>
            </a:r>
            <a:endParaRPr lang="en-US" sz="1600" dirty="0">
              <a:solidFill>
                <a:schemeClr val="bg1"/>
              </a:solidFill>
            </a:endParaRPr>
          </a:p>
        </p:txBody>
      </p:sp>
    </p:spTree>
    <p:extLst>
      <p:ext uri="{BB962C8B-B14F-4D97-AF65-F5344CB8AC3E}">
        <p14:creationId xmlns:p14="http://schemas.microsoft.com/office/powerpoint/2010/main" val="508621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0A904B-04A3-D07F-8C8C-875A3565B7A1}"/>
              </a:ext>
            </a:extLst>
          </p:cNvPr>
          <p:cNvSpPr txBox="1"/>
          <p:nvPr/>
        </p:nvSpPr>
        <p:spPr>
          <a:xfrm>
            <a:off x="0" y="1827636"/>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Kirstie Haynie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presented an overview of the USGS Slab model subduction zone geometries, the methods used to prepare these models, and how these models are being updated in the future.</a:t>
            </a:r>
            <a:endParaRPr lang="en-US" sz="2000" b="1"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DD9F4BD5-19C3-599B-1BEE-201BCF3D3C85}"/>
              </a:ext>
            </a:extLst>
          </p:cNvPr>
          <p:cNvSpPr txBox="1"/>
          <p:nvPr/>
        </p:nvSpPr>
        <p:spPr>
          <a:xfrm>
            <a:off x="0" y="1427526"/>
            <a:ext cx="12192000" cy="400110"/>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Shannon Graham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presented a circum-Pacific evaluation of plate motions and megathrust fault coupling ratios.</a:t>
            </a:r>
            <a:endParaRPr lang="en-US" sz="20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E3482754-456D-029E-9A04-0E00761C65AD}"/>
              </a:ext>
            </a:extLst>
          </p:cNvPr>
          <p:cNvSpPr txBox="1"/>
          <p:nvPr/>
        </p:nvSpPr>
        <p:spPr>
          <a:xfrm>
            <a:off x="0" y="2535522"/>
            <a:ext cx="12192000" cy="1015663"/>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Marco Pagani and Kendra Johnson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presented the Global Earthquake Model (GEM), discussed the components of their model, the methods used to prepare their model, and their approach to make further improvements in the future.</a:t>
            </a:r>
            <a:endParaRPr lang="en-US" sz="2000" b="1"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9326A477-EC04-34DB-C9B7-010750192DF2}"/>
              </a:ext>
            </a:extLst>
          </p:cNvPr>
          <p:cNvSpPr txBox="1"/>
          <p:nvPr/>
        </p:nvSpPr>
        <p:spPr>
          <a:xfrm>
            <a:off x="0" y="3545610"/>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Gareth Davies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presented a summary of the 2018 Australian PTHA and made suggestions about what to do for people who are preparing PTHA models.</a:t>
            </a:r>
            <a:endParaRPr lang="en-US" sz="2000" b="1"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28F1F504-B4FE-29B0-E07E-3CEF2DB34303}"/>
              </a:ext>
            </a:extLst>
          </p:cNvPr>
          <p:cNvSpPr txBox="1"/>
          <p:nvPr/>
        </p:nvSpPr>
        <p:spPr>
          <a:xfrm>
            <a:off x="0" y="4253496"/>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Brian Atwater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methods used to conduct paleotsunami investigations and how to apply those methods in the field.</a:t>
            </a:r>
            <a:endParaRPr lang="en-US" sz="20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83434635-F477-1221-73FB-27DDB586DA9D}"/>
              </a:ext>
            </a:extLst>
          </p:cNvPr>
          <p:cNvSpPr txBox="1"/>
          <p:nvPr/>
        </p:nvSpPr>
        <p:spPr>
          <a:xfrm>
            <a:off x="0" y="4955807"/>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James Goff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a Pacific paleotsunami database and provided some transdisciplinary examples of collaboration (e.g., archeologists, anthropologists).</a:t>
            </a:r>
            <a:endParaRPr lang="en-US" sz="20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3F7E6A49-1515-278B-4C4F-9AC3DC192B10}"/>
              </a:ext>
            </a:extLst>
          </p:cNvPr>
          <p:cNvSpPr txBox="1"/>
          <p:nvPr/>
        </p:nvSpPr>
        <p:spPr>
          <a:xfrm>
            <a:off x="0" y="5663693"/>
            <a:ext cx="12192000" cy="1015663"/>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Matias Carvajal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began the series of talks about specific margins by discussing an overview of the seismotectonic setting in the subduction zone along the west coast of South America. Carvajal showed several examples of how to subdivide the margin into segments, both large and small.</a:t>
            </a:r>
            <a:endParaRPr lang="en-US" sz="2000" b="1" dirty="0">
              <a:solidFill>
                <a:schemeClr val="bg1"/>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56CD946-8B90-8C1D-670C-B42EE6653733}"/>
              </a:ext>
            </a:extLst>
          </p:cNvPr>
          <p:cNvSpPr txBox="1"/>
          <p:nvPr/>
        </p:nvSpPr>
        <p:spPr>
          <a:xfrm>
            <a:off x="0" y="411863"/>
            <a:ext cx="12192000" cy="1015663"/>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Emile Okal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presented a general discussion about subduction earthquakes and tsunamigenesis. Okal noted important examples of tsunami earthquakes, irregular fault fragmentation, and other sources such as outer rise earthquakes.</a:t>
            </a:r>
            <a:endParaRPr lang="en-US" sz="2000"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8E36FD1E-0C73-F256-0F17-05747BA06ABC}"/>
              </a:ext>
            </a:extLst>
          </p:cNvPr>
          <p:cNvSpPr txBox="1"/>
          <p:nvPr/>
        </p:nvSpPr>
        <p:spPr>
          <a:xfrm>
            <a:off x="0" y="0"/>
            <a:ext cx="12192000" cy="523220"/>
          </a:xfrm>
          <a:prstGeom prst="rect">
            <a:avLst/>
          </a:prstGeom>
          <a:noFill/>
        </p:spPr>
        <p:txBody>
          <a:bodyPr wrap="square" rtlCol="0">
            <a:spAutoFit/>
          </a:bodyPr>
          <a:lstStyle/>
          <a:p>
            <a:r>
              <a:rPr lang="en-US" sz="2800" b="1" kern="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Discussion Summary</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7656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38A8-DDDF-5DA3-D463-2417305602ED}"/>
              </a:ext>
            </a:extLst>
          </p:cNvPr>
          <p:cNvSpPr txBox="1"/>
          <p:nvPr/>
        </p:nvSpPr>
        <p:spPr>
          <a:xfrm>
            <a:off x="0" y="1055959"/>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Bill Fry and William Power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the subduction zones along the Tonga, Kermadec, Vanuatu, Solomon, New Britain, Manus, and Kilinailau margins.</a:t>
            </a:r>
            <a:endParaRPr lang="en-US" sz="2000" b="1"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E32FF4A8-4593-FC2E-3D94-65ACFF7A8944}"/>
              </a:ext>
            </a:extLst>
          </p:cNvPr>
          <p:cNvSpPr txBox="1"/>
          <p:nvPr/>
        </p:nvSpPr>
        <p:spPr>
          <a:xfrm>
            <a:off x="0" y="1763845"/>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Yuichiro Tanioka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the paleotsunami, earthquake slip models, and fault coupling along Japanese subduction zones including the Kuril, Japan, Nankai, Ryukyu, and Izu-Bonin margins.</a:t>
            </a:r>
            <a:endParaRPr lang="en-US" sz="20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8594530D-4E64-FEB6-3E7F-C1E0D307FD0F}"/>
              </a:ext>
            </a:extLst>
          </p:cNvPr>
          <p:cNvSpPr txBox="1"/>
          <p:nvPr/>
        </p:nvSpPr>
        <p:spPr>
          <a:xfrm>
            <a:off x="0" y="2471731"/>
            <a:ext cx="12192000" cy="400110"/>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Harold Tobin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the evidence for splay faults along subduction zones focusing on the Nankai margin.</a:t>
            </a:r>
            <a:endParaRPr lang="en-US" sz="2000" b="1"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85817EC4-D170-F1F6-E677-AACD2CCB82E4}"/>
              </a:ext>
            </a:extLst>
          </p:cNvPr>
          <p:cNvSpPr txBox="1"/>
          <p:nvPr/>
        </p:nvSpPr>
        <p:spPr>
          <a:xfrm>
            <a:off x="0" y="2871841"/>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Bre MacInnes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the modern tsunami and paleotsunami evidence for the Kuril-Kamchatka subduction zone.</a:t>
            </a:r>
            <a:endParaRPr lang="en-US" sz="2000" b="1"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5D464BB-3C35-46F9-29A3-D27F9404BE26}"/>
              </a:ext>
            </a:extLst>
          </p:cNvPr>
          <p:cNvSpPr txBox="1"/>
          <p:nvPr/>
        </p:nvSpPr>
        <p:spPr>
          <a:xfrm>
            <a:off x="0" y="3579727"/>
            <a:ext cx="12192000" cy="1323439"/>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Serge Lallemand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the relevant elements that could control tsunamigenesis in the Marianas and Philippines subduction zones, including an overview of the utility of the Submap database. Lallemand was particularly helpful because he prepared maps that formed the basis of our discussion about segment boundaries.</a:t>
            </a:r>
            <a:endParaRPr lang="en-US" sz="20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46A78304-D9C5-E64C-3FE1-8BFB3DFB272D}"/>
              </a:ext>
            </a:extLst>
          </p:cNvPr>
          <p:cNvSpPr txBox="1"/>
          <p:nvPr/>
        </p:nvSpPr>
        <p:spPr>
          <a:xfrm>
            <a:off x="0" y="4903166"/>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Shannon Graham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the Mexico subduction zone. We requested Graham to do this in the last minute and we very much appreciated her willingness to do this for the group.</a:t>
            </a:r>
            <a:endParaRPr lang="en-US" sz="20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B3DF842F-44CA-1475-BE89-DFE2A98A2DFD}"/>
              </a:ext>
            </a:extLst>
          </p:cNvPr>
          <p:cNvSpPr txBox="1"/>
          <p:nvPr/>
        </p:nvSpPr>
        <p:spPr>
          <a:xfrm>
            <a:off x="0" y="655849"/>
            <a:ext cx="12192000" cy="400110"/>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Emile Okal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discussed the subduction zones along the Peru, Ecuador, and Central America margins.</a:t>
            </a:r>
            <a:endParaRPr lang="en-US" sz="2000" b="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54DCF7F0-795D-B581-C97D-B0A0FD33E2DD}"/>
              </a:ext>
            </a:extLst>
          </p:cNvPr>
          <p:cNvSpPr txBox="1"/>
          <p:nvPr/>
        </p:nvSpPr>
        <p:spPr>
          <a:xfrm>
            <a:off x="0" y="0"/>
            <a:ext cx="12192000" cy="523220"/>
          </a:xfrm>
          <a:prstGeom prst="rect">
            <a:avLst/>
          </a:prstGeom>
          <a:noFill/>
        </p:spPr>
        <p:txBody>
          <a:bodyPr wrap="square" rtlCol="0">
            <a:spAutoFit/>
          </a:bodyPr>
          <a:lstStyle/>
          <a:p>
            <a:r>
              <a:rPr lang="en-US" sz="2800" b="1" kern="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Discussion Summary (continued)</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2933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33FE86-C7C6-458C-1914-57FEC8E2378C}"/>
              </a:ext>
            </a:extLst>
          </p:cNvPr>
          <p:cNvSpPr txBox="1"/>
          <p:nvPr/>
        </p:nvSpPr>
        <p:spPr>
          <a:xfrm>
            <a:off x="0" y="523220"/>
            <a:ext cx="12192000" cy="707886"/>
          </a:xfrm>
          <a:prstGeom prst="rect">
            <a:avLst/>
          </a:prstGeom>
          <a:noFill/>
        </p:spPr>
        <p:txBody>
          <a:bodyPr wrap="square" rtlCol="0">
            <a:spAutoFit/>
          </a:bodyPr>
          <a:lstStyle/>
          <a:p>
            <a:r>
              <a:rPr lang="en-US" sz="20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Raphael Paris </a:t>
            </a:r>
            <a:r>
              <a:rPr lang="en-US" sz="20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led a discussion to discuss volcanic tsunami sources. While not a focus of this meeting, this inspired the participants to schedule a [possible] additional Powell Center meeting to address volcano tsunami sources.</a:t>
            </a:r>
            <a:endParaRPr lang="en-US" sz="2000" b="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54DCF7F0-795D-B581-C97D-B0A0FD33E2DD}"/>
              </a:ext>
            </a:extLst>
          </p:cNvPr>
          <p:cNvSpPr txBox="1"/>
          <p:nvPr/>
        </p:nvSpPr>
        <p:spPr>
          <a:xfrm>
            <a:off x="0" y="0"/>
            <a:ext cx="12192000" cy="523220"/>
          </a:xfrm>
          <a:prstGeom prst="rect">
            <a:avLst/>
          </a:prstGeom>
          <a:noFill/>
        </p:spPr>
        <p:txBody>
          <a:bodyPr wrap="square" rtlCol="0">
            <a:spAutoFit/>
          </a:bodyPr>
          <a:lstStyle/>
          <a:p>
            <a:r>
              <a:rPr lang="en-US" sz="2800" b="1" kern="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Discussion Summary (continued)</a:t>
            </a:r>
            <a:endParaRPr lang="en-US" sz="2800" b="1" dirty="0">
              <a:solidFill>
                <a:srgbClr val="FFFF00"/>
              </a:solidFill>
              <a:effectLst>
                <a:outerShdw blurRad="38100" dist="38100" dir="2700000" algn="tl">
                  <a:srgbClr val="000000">
                    <a:alpha val="43137"/>
                  </a:srgbClr>
                </a:outerShdw>
              </a:effectLst>
            </a:endParaRPr>
          </a:p>
        </p:txBody>
      </p:sp>
      <p:pic>
        <p:nvPicPr>
          <p:cNvPr id="11" name="Picture 10" descr="Graphical user interface, application&#10;&#10;Description automatically generated">
            <a:extLst>
              <a:ext uri="{FF2B5EF4-FFF2-40B4-BE49-F238E27FC236}">
                <a16:creationId xmlns:a16="http://schemas.microsoft.com/office/drawing/2014/main" id="{055CB3D4-FFD7-0ACA-9F23-EB6EA24044FD}"/>
              </a:ext>
            </a:extLst>
          </p:cNvPr>
          <p:cNvPicPr>
            <a:picLocks noChangeAspect="1"/>
          </p:cNvPicPr>
          <p:nvPr/>
        </p:nvPicPr>
        <p:blipFill rotWithShape="1">
          <a:blip r:embed="rId3"/>
          <a:srcRect l="21026" t="22346" r="5042"/>
          <a:stretch/>
        </p:blipFill>
        <p:spPr>
          <a:xfrm>
            <a:off x="173004" y="1320800"/>
            <a:ext cx="6288756" cy="3715545"/>
          </a:xfrm>
          <a:prstGeom prst="rect">
            <a:avLst/>
          </a:prstGeom>
        </p:spPr>
      </p:pic>
      <p:pic>
        <p:nvPicPr>
          <p:cNvPr id="12" name="Picture 11">
            <a:extLst>
              <a:ext uri="{FF2B5EF4-FFF2-40B4-BE49-F238E27FC236}">
                <a16:creationId xmlns:a16="http://schemas.microsoft.com/office/drawing/2014/main" id="{5DA12785-539D-7DFC-FDD8-1D89048F33AB}"/>
              </a:ext>
            </a:extLst>
          </p:cNvPr>
          <p:cNvPicPr>
            <a:picLocks noChangeAspect="1"/>
          </p:cNvPicPr>
          <p:nvPr/>
        </p:nvPicPr>
        <p:blipFill rotWithShape="1">
          <a:blip r:embed="rId4"/>
          <a:srcRect l="21282" t="22497" r="5641" b="24169"/>
          <a:stretch/>
        </p:blipFill>
        <p:spPr>
          <a:xfrm>
            <a:off x="6574280" y="4018280"/>
            <a:ext cx="5444716" cy="2235199"/>
          </a:xfrm>
          <a:prstGeom prst="rect">
            <a:avLst/>
          </a:prstGeom>
        </p:spPr>
      </p:pic>
      <p:sp>
        <p:nvSpPr>
          <p:cNvPr id="14" name="TextBox 13">
            <a:extLst>
              <a:ext uri="{FF2B5EF4-FFF2-40B4-BE49-F238E27FC236}">
                <a16:creationId xmlns:a16="http://schemas.microsoft.com/office/drawing/2014/main" id="{F13BB27D-34E0-925F-0695-E51826D0F45C}"/>
              </a:ext>
            </a:extLst>
          </p:cNvPr>
          <p:cNvSpPr txBox="1"/>
          <p:nvPr/>
        </p:nvSpPr>
        <p:spPr>
          <a:xfrm>
            <a:off x="6520180" y="6299202"/>
            <a:ext cx="6162040" cy="375552"/>
          </a:xfrm>
          <a:prstGeom prst="rect">
            <a:avLst/>
          </a:prstGeom>
          <a:noFill/>
        </p:spPr>
        <p:txBody>
          <a:bodyPr wrap="square">
            <a:spAutoFit/>
          </a:bodyPr>
          <a:lstStyle/>
          <a:p>
            <a:pPr marL="0" marR="0">
              <a:lnSpc>
                <a:spcPct val="107000"/>
              </a:lnSpc>
              <a:spcBef>
                <a:spcPts val="0"/>
              </a:spcBef>
              <a:spcAft>
                <a:spcPts val="800"/>
              </a:spcAft>
            </a:pPr>
            <a:r>
              <a:rPr 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Here is map of potential tsunamigenic volcanoes</a:t>
            </a:r>
          </a:p>
        </p:txBody>
      </p:sp>
      <p:pic>
        <p:nvPicPr>
          <p:cNvPr id="15" name="Picture 14" descr="Graphical user interface, application&#10;&#10;Description automatically generated">
            <a:extLst>
              <a:ext uri="{FF2B5EF4-FFF2-40B4-BE49-F238E27FC236}">
                <a16:creationId xmlns:a16="http://schemas.microsoft.com/office/drawing/2014/main" id="{F2E47AD4-096F-62E4-2FD6-6224D630AF4F}"/>
              </a:ext>
            </a:extLst>
          </p:cNvPr>
          <p:cNvPicPr>
            <a:picLocks noChangeAspect="1"/>
          </p:cNvPicPr>
          <p:nvPr/>
        </p:nvPicPr>
        <p:blipFill rotWithShape="1">
          <a:blip r:embed="rId5"/>
          <a:srcRect l="6838" t="5935" r="6838" b="5479"/>
          <a:stretch/>
        </p:blipFill>
        <p:spPr>
          <a:xfrm>
            <a:off x="7003018" y="1231106"/>
            <a:ext cx="4587240" cy="2647882"/>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974009F2-5EC0-03F2-DADC-99946C319A5C}"/>
              </a:ext>
            </a:extLst>
          </p:cNvPr>
          <p:cNvPicPr>
            <a:picLocks noChangeAspect="1"/>
          </p:cNvPicPr>
          <p:nvPr/>
        </p:nvPicPr>
        <p:blipFill rotWithShape="1">
          <a:blip r:embed="rId6"/>
          <a:srcRect l="22393" t="23561" r="7778" b="9582"/>
          <a:stretch/>
        </p:blipFill>
        <p:spPr>
          <a:xfrm>
            <a:off x="309880" y="4712742"/>
            <a:ext cx="3464560" cy="1865858"/>
          </a:xfrm>
          <a:prstGeom prst="rect">
            <a:avLst/>
          </a:prstGeom>
          <a:ln>
            <a:solidFill>
              <a:schemeClr val="tx1"/>
            </a:solidFill>
          </a:ln>
        </p:spPr>
      </p:pic>
    </p:spTree>
    <p:extLst>
      <p:ext uri="{BB962C8B-B14F-4D97-AF65-F5344CB8AC3E}">
        <p14:creationId xmlns:p14="http://schemas.microsoft.com/office/powerpoint/2010/main" val="282427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88ECE-0D75-FB25-F652-B3F8BBF34153}"/>
              </a:ext>
            </a:extLst>
          </p:cNvPr>
          <p:cNvSpPr txBox="1"/>
          <p:nvPr/>
        </p:nvSpPr>
        <p:spPr>
          <a:xfrm>
            <a:off x="0" y="0"/>
            <a:ext cx="12192000" cy="954107"/>
          </a:xfrm>
          <a:prstGeom prst="rect">
            <a:avLst/>
          </a:prstGeom>
          <a:noFill/>
        </p:spPr>
        <p:txBody>
          <a:bodyPr wrap="square" rtlCol="0">
            <a:spAutoFit/>
          </a:bodyPr>
          <a:lstStyle/>
          <a:p>
            <a:r>
              <a:rPr lang="en-US" sz="28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Pat Lynett and Hong Kie Thio </a:t>
            </a:r>
            <a:r>
              <a:rPr lang="en-US" sz="28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led the participants through the process to discuss the segmentation for each margin, a key part of the logic tree.</a:t>
            </a:r>
            <a:endParaRPr lang="en-US" sz="2800" b="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DC80D9F9-7650-4528-6E72-8ADAB22C4662}"/>
              </a:ext>
            </a:extLst>
          </p:cNvPr>
          <p:cNvSpPr txBox="1"/>
          <p:nvPr/>
        </p:nvSpPr>
        <p:spPr>
          <a:xfrm>
            <a:off x="1065537" y="1697917"/>
            <a:ext cx="6004679" cy="4154984"/>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Thio suggested some potential logic tree branches:</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Segmentation vs floating ruptures</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Slip-based vs observational recurrence</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Slip rates </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Coupling coefficients</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Downdip slip termination</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Magnitude scaling</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Recurrence times</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Slab interface geometry</a:t>
            </a:r>
          </a:p>
          <a:p>
            <a:pPr marL="742950" lvl="1"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Type of slip distribution</a:t>
            </a:r>
          </a:p>
        </p:txBody>
      </p:sp>
    </p:spTree>
    <p:extLst>
      <p:ext uri="{BB962C8B-B14F-4D97-AF65-F5344CB8AC3E}">
        <p14:creationId xmlns:p14="http://schemas.microsoft.com/office/powerpoint/2010/main" val="240703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2AB0E3-90FE-3C61-3C29-DE4E910C0928}"/>
              </a:ext>
            </a:extLst>
          </p:cNvPr>
          <p:cNvSpPr txBox="1"/>
          <p:nvPr/>
        </p:nvSpPr>
        <p:spPr>
          <a:xfrm>
            <a:off x="0" y="830997"/>
            <a:ext cx="12192000" cy="5816977"/>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Many people who study the structures and paleoseismic histories of subduction zones consider a segment boundary to act as a barrier that earthquake ruptures do not extend through. </a:t>
            </a:r>
            <a:r>
              <a:rPr lang="en-US" sz="2000" dirty="0">
                <a:solidFill>
                  <a:schemeClr val="bg1">
                    <a:lumMod val="75000"/>
                  </a:schemeClr>
                </a:solidFill>
                <a:effectLst>
                  <a:outerShdw blurRad="38100" dist="38100" dir="2700000" algn="tl">
                    <a:srgbClr val="000000">
                      <a:alpha val="43137"/>
                    </a:srgbClr>
                  </a:outerShdw>
                </a:effectLst>
              </a:rPr>
              <a:t>People are on both sides of this debate (that segment boundaries arrest rupture vs. not arresting rupture) and there are examples of both (e.g., the Investigator fracture zone offshore of Sumatra appears to act as a segment boundary through several earthquake cycles while the 2007 M 8.1 Solomon Isles earthquake slipped through the proposed segment boundary in that location). A limiting factor is that the observational history of earthquakes is short compared to the length of earthquake cycles and supercycles (so it is possible that, over tens of thousands of years, there will be at least one earthquake that slips past any given proposed segment boundary).</a:t>
            </a:r>
          </a:p>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However, for PTHA, we are using segment boundaries in a slightly different manner. We are using segment boundaries to help us explore earthquake magnitude distribution and we have logic tree branches that are based on single- versus multi-segment ruptures. So, we suggested that people consider segment boundaries to sometimes act as a barrier to slip and sometimes to not act as a barrier to slip. </a:t>
            </a:r>
            <a:r>
              <a:rPr lang="en-US" sz="2000" dirty="0">
                <a:solidFill>
                  <a:schemeClr val="bg1">
                    <a:lumMod val="75000"/>
                  </a:schemeClr>
                </a:solidFill>
                <a:effectLst>
                  <a:outerShdw blurRad="38100" dist="38100" dir="2700000" algn="tl">
                    <a:srgbClr val="000000">
                      <a:alpha val="43137"/>
                    </a:srgbClr>
                  </a:outerShdw>
                </a:effectLst>
              </a:rPr>
              <a:t>We addressed the concerns about this (whether boundaries act as a barrier) by voting on the persistence of each barrier, using percent weight. We voted on each segment boundary, applying a weight that represents the chance the segment boundary might act as a rupture barrier.</a:t>
            </a:r>
          </a:p>
        </p:txBody>
      </p:sp>
      <p:sp>
        <p:nvSpPr>
          <p:cNvPr id="3" name="TextBox 2">
            <a:extLst>
              <a:ext uri="{FF2B5EF4-FFF2-40B4-BE49-F238E27FC236}">
                <a16:creationId xmlns:a16="http://schemas.microsoft.com/office/drawing/2014/main" id="{3CD11298-EADB-2578-D6BD-CBEBABEAA8DB}"/>
              </a:ext>
            </a:extLst>
          </p:cNvPr>
          <p:cNvSpPr txBox="1"/>
          <p:nvPr/>
        </p:nvSpPr>
        <p:spPr>
          <a:xfrm>
            <a:off x="0" y="0"/>
            <a:ext cx="12192000" cy="892552"/>
          </a:xfrm>
          <a:prstGeom prst="rect">
            <a:avLst/>
          </a:prstGeom>
          <a:noFill/>
        </p:spPr>
        <p:txBody>
          <a:bodyPr wrap="square" rtlCol="0">
            <a:spAutoFit/>
          </a:bodyPr>
          <a:lstStyle/>
          <a:p>
            <a:r>
              <a:rPr lang="en-US" sz="28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Fault Segmentation </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PTHA treats segmentation in a particular way, which may be different from academic debates about fault segmentation.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5766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88ECE-0D75-FB25-F652-B3F8BBF34153}"/>
              </a:ext>
            </a:extLst>
          </p:cNvPr>
          <p:cNvSpPr txBox="1"/>
          <p:nvPr/>
        </p:nvSpPr>
        <p:spPr>
          <a:xfrm>
            <a:off x="0" y="0"/>
            <a:ext cx="12192000" cy="1261884"/>
          </a:xfrm>
          <a:prstGeom prst="rect">
            <a:avLst/>
          </a:prstGeom>
          <a:noFill/>
        </p:spPr>
        <p:txBody>
          <a:bodyPr wrap="square" rtlCol="0">
            <a:spAutoFit/>
          </a:bodyPr>
          <a:lstStyle/>
          <a:p>
            <a:r>
              <a:rPr lang="en-US" sz="28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Pat Lynett and Hong Kie Thio </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led the participants through the process to discuss the segmentation for each margin, a key part of the logic tree. First, we looked at a proposed draft (on left) and then we decided what the tree should look like for this project.</a:t>
            </a:r>
            <a:endParaRPr lang="en-US" sz="2400" b="1"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C6E8721A-7478-9576-9D81-62E7A1FB69B6}"/>
              </a:ext>
            </a:extLst>
          </p:cNvPr>
          <p:cNvSpPr txBox="1"/>
          <p:nvPr/>
        </p:nvSpPr>
        <p:spPr>
          <a:xfrm>
            <a:off x="65971" y="1471189"/>
            <a:ext cx="4752648"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Hypothetical Logic Tree Shape proposed by Thio</a:t>
            </a:r>
          </a:p>
        </p:txBody>
      </p:sp>
      <p:pic>
        <p:nvPicPr>
          <p:cNvPr id="6" name="Content Placeholder 6" descr="Diagram&#10;&#10;Description automatically generated">
            <a:extLst>
              <a:ext uri="{FF2B5EF4-FFF2-40B4-BE49-F238E27FC236}">
                <a16:creationId xmlns:a16="http://schemas.microsoft.com/office/drawing/2014/main" id="{292F5D0F-06E6-D996-42DD-B9E904F272D5}"/>
              </a:ext>
            </a:extLst>
          </p:cNvPr>
          <p:cNvPicPr>
            <a:picLocks noChangeAspect="1"/>
          </p:cNvPicPr>
          <p:nvPr/>
        </p:nvPicPr>
        <p:blipFill>
          <a:blip r:embed="rId3"/>
          <a:stretch>
            <a:fillRect/>
          </a:stretch>
        </p:blipFill>
        <p:spPr>
          <a:xfrm>
            <a:off x="65971" y="1840521"/>
            <a:ext cx="5772233" cy="4762092"/>
          </a:xfrm>
          <a:prstGeom prst="rect">
            <a:avLst/>
          </a:prstGeom>
        </p:spPr>
      </p:pic>
      <p:pic>
        <p:nvPicPr>
          <p:cNvPr id="7" name="Picture 6">
            <a:extLst>
              <a:ext uri="{FF2B5EF4-FFF2-40B4-BE49-F238E27FC236}">
                <a16:creationId xmlns:a16="http://schemas.microsoft.com/office/drawing/2014/main" id="{3D86A8C1-4344-E589-0BFC-BD586FF0F1D3}"/>
              </a:ext>
            </a:extLst>
          </p:cNvPr>
          <p:cNvPicPr>
            <a:picLocks noChangeAspect="1"/>
          </p:cNvPicPr>
          <p:nvPr/>
        </p:nvPicPr>
        <p:blipFill>
          <a:blip r:embed="rId4"/>
          <a:stretch>
            <a:fillRect/>
          </a:stretch>
        </p:blipFill>
        <p:spPr>
          <a:xfrm>
            <a:off x="6053071" y="1840521"/>
            <a:ext cx="5943600" cy="3343275"/>
          </a:xfrm>
          <a:prstGeom prst="rect">
            <a:avLst/>
          </a:prstGeom>
        </p:spPr>
      </p:pic>
      <p:pic>
        <p:nvPicPr>
          <p:cNvPr id="8" name="Picture 7">
            <a:extLst>
              <a:ext uri="{FF2B5EF4-FFF2-40B4-BE49-F238E27FC236}">
                <a16:creationId xmlns:a16="http://schemas.microsoft.com/office/drawing/2014/main" id="{FBB2ED16-5D6F-CC69-FEEB-5C4A3163D77C}"/>
              </a:ext>
            </a:extLst>
          </p:cNvPr>
          <p:cNvPicPr>
            <a:picLocks noChangeAspect="1"/>
          </p:cNvPicPr>
          <p:nvPr/>
        </p:nvPicPr>
        <p:blipFill rotWithShape="1">
          <a:blip r:embed="rId5">
            <a:extLst>
              <a:ext uri="{28A0092B-C50C-407E-A947-70E740481C1C}">
                <a14:useLocalDpi xmlns:a14="http://schemas.microsoft.com/office/drawing/2010/main" val="0"/>
              </a:ext>
            </a:extLst>
          </a:blip>
          <a:srcRect l="42377" t="42944"/>
          <a:stretch/>
        </p:blipFill>
        <p:spPr>
          <a:xfrm>
            <a:off x="6137143" y="4768323"/>
            <a:ext cx="1992384" cy="179097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8176569-0DD6-289D-46E2-62B6EE285FC4}"/>
              </a:ext>
            </a:extLst>
          </p:cNvPr>
          <p:cNvSpPr txBox="1"/>
          <p:nvPr/>
        </p:nvSpPr>
        <p:spPr>
          <a:xfrm>
            <a:off x="6053071" y="1194190"/>
            <a:ext cx="5943600"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Lynett used his magic pen to help the participants determine the best configuration for tree branches</a:t>
            </a:r>
          </a:p>
        </p:txBody>
      </p:sp>
      <p:sp>
        <p:nvSpPr>
          <p:cNvPr id="10" name="TextBox 9">
            <a:extLst>
              <a:ext uri="{FF2B5EF4-FFF2-40B4-BE49-F238E27FC236}">
                <a16:creationId xmlns:a16="http://schemas.microsoft.com/office/drawing/2014/main" id="{DC80D9F9-7650-4528-6E72-8ADAB22C4662}"/>
              </a:ext>
            </a:extLst>
          </p:cNvPr>
          <p:cNvSpPr txBox="1"/>
          <p:nvPr/>
        </p:nvSpPr>
        <p:spPr>
          <a:xfrm>
            <a:off x="8213599" y="5286758"/>
            <a:ext cx="3162868"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Example scaling relations used for Cascadia</a:t>
            </a:r>
          </a:p>
        </p:txBody>
      </p:sp>
    </p:spTree>
    <p:extLst>
      <p:ext uri="{BB962C8B-B14F-4D97-AF65-F5344CB8AC3E}">
        <p14:creationId xmlns:p14="http://schemas.microsoft.com/office/powerpoint/2010/main" val="3692746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88ECE-0D75-FB25-F652-B3F8BBF34153}"/>
              </a:ext>
            </a:extLst>
          </p:cNvPr>
          <p:cNvSpPr txBox="1"/>
          <p:nvPr/>
        </p:nvSpPr>
        <p:spPr>
          <a:xfrm>
            <a:off x="0" y="0"/>
            <a:ext cx="12192000" cy="892552"/>
          </a:xfrm>
          <a:prstGeom prst="rect">
            <a:avLst/>
          </a:prstGeom>
          <a:noFill/>
        </p:spPr>
        <p:txBody>
          <a:bodyPr wrap="square" rtlCol="0">
            <a:spAutoFit/>
          </a:bodyPr>
          <a:lstStyle/>
          <a:p>
            <a:r>
              <a:rPr lang="en-US" sz="2800" b="1" kern="0"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Pat Lynett and Hong Kie Thio </a:t>
            </a:r>
            <a:r>
              <a:rPr lang="en-US" sz="2400" b="1" kern="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led the participants through the process to discuss the segmentation for each margin, a key part of the logic tree.</a:t>
            </a:r>
            <a:endParaRPr lang="en-US" sz="2400" b="1"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C6E8721A-7478-9576-9D81-62E7A1FB69B6}"/>
              </a:ext>
            </a:extLst>
          </p:cNvPr>
          <p:cNvSpPr txBox="1"/>
          <p:nvPr/>
        </p:nvSpPr>
        <p:spPr>
          <a:xfrm>
            <a:off x="78207" y="1405149"/>
            <a:ext cx="4981473" cy="2862322"/>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Serge Lallemand used maps in a digital presentation to help us decide where to place segment boundaries.</a:t>
            </a:r>
          </a:p>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Participants consensed on the location of segment boundaries, then voted on the strength of each boundary to arrest rupture spanning the boundary.</a:t>
            </a:r>
          </a:p>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The example on the right shows some of these segment boundaries.</a:t>
            </a:r>
          </a:p>
        </p:txBody>
      </p:sp>
      <p:pic>
        <p:nvPicPr>
          <p:cNvPr id="4" name="Picture 3" descr="Map&#10;&#10;Description automatically generated">
            <a:extLst>
              <a:ext uri="{FF2B5EF4-FFF2-40B4-BE49-F238E27FC236}">
                <a16:creationId xmlns:a16="http://schemas.microsoft.com/office/drawing/2014/main" id="{493D9533-1594-A93C-4814-E84D71C14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229152"/>
            <a:ext cx="6819366" cy="5288488"/>
          </a:xfrm>
          <a:prstGeom prst="rect">
            <a:avLst/>
          </a:prstGeom>
        </p:spPr>
      </p:pic>
    </p:spTree>
    <p:extLst>
      <p:ext uri="{BB962C8B-B14F-4D97-AF65-F5344CB8AC3E}">
        <p14:creationId xmlns:p14="http://schemas.microsoft.com/office/powerpoint/2010/main" val="1082406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BFC8401-57B8-9857-7F72-8526F40D7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680200"/>
          </a:xfrm>
          <a:prstGeom prst="rect">
            <a:avLst/>
          </a:prstGeom>
        </p:spPr>
      </p:pic>
      <p:sp>
        <p:nvSpPr>
          <p:cNvPr id="5" name="TextBox 4">
            <a:extLst>
              <a:ext uri="{FF2B5EF4-FFF2-40B4-BE49-F238E27FC236}">
                <a16:creationId xmlns:a16="http://schemas.microsoft.com/office/drawing/2014/main" id="{109F0975-B7E4-1BAF-3B88-DC93DE040CEC}"/>
              </a:ext>
            </a:extLst>
          </p:cNvPr>
          <p:cNvSpPr txBox="1"/>
          <p:nvPr/>
        </p:nvSpPr>
        <p:spPr>
          <a:xfrm>
            <a:off x="4104640" y="1241475"/>
            <a:ext cx="2794000" cy="1200329"/>
          </a:xfrm>
          <a:prstGeom prst="rect">
            <a:avLst/>
          </a:prstGeom>
          <a:noFill/>
        </p:spPr>
        <p:txBody>
          <a:bodyPr wrap="square">
            <a:spAutoFit/>
          </a:bodyPr>
          <a:lstStyle/>
          <a:p>
            <a:r>
              <a:rPr lang="en-US" dirty="0"/>
              <a:t>This is a map that shows the segment boundaries that the participants agreed to include in the logic tree.</a:t>
            </a:r>
          </a:p>
        </p:txBody>
      </p:sp>
    </p:spTree>
    <p:extLst>
      <p:ext uri="{BB962C8B-B14F-4D97-AF65-F5344CB8AC3E}">
        <p14:creationId xmlns:p14="http://schemas.microsoft.com/office/powerpoint/2010/main" val="5507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FCA7266-77DF-4209-8C3F-200AADECFD3B}"/>
              </a:ext>
            </a:extLst>
          </p:cNvPr>
          <p:cNvSpPr txBox="1"/>
          <p:nvPr/>
        </p:nvSpPr>
        <p:spPr>
          <a:xfrm>
            <a:off x="4890706" y="6231446"/>
            <a:ext cx="7301294" cy="461665"/>
          </a:xfrm>
          <a:prstGeom prst="rect">
            <a:avLst/>
          </a:prstGeom>
          <a:noFill/>
        </p:spPr>
        <p:txBody>
          <a:bodyPr wrap="square">
            <a:spAutoFit/>
          </a:bodyPr>
          <a:lstStyle/>
          <a:p>
            <a:pPr algn="r"/>
            <a:r>
              <a:rPr lang="en-US" sz="1200" dirty="0">
                <a:solidFill>
                  <a:schemeClr val="bg1"/>
                </a:solidFill>
                <a:effectLst>
                  <a:outerShdw blurRad="38100" dist="38100" dir="2700000" algn="tl">
                    <a:srgbClr val="000000">
                      <a:alpha val="43137"/>
                    </a:srgbClr>
                  </a:outerShdw>
                </a:effectLst>
              </a:rPr>
              <a:t>National Tsunami  Hazard Mitigation Program</a:t>
            </a:r>
          </a:p>
          <a:p>
            <a:pPr algn="r"/>
            <a:r>
              <a:rPr lang="en-US" sz="1200" dirty="0">
                <a:solidFill>
                  <a:schemeClr val="bg1"/>
                </a:solidFill>
                <a:effectLst>
                  <a:outerShdw blurRad="38100" dist="38100" dir="2700000" algn="tl">
                    <a:srgbClr val="000000">
                      <a:alpha val="43137"/>
                    </a:srgbClr>
                  </a:outerShdw>
                </a:effectLst>
              </a:rPr>
              <a:t>Winter Meeting 2023</a:t>
            </a:r>
          </a:p>
        </p:txBody>
      </p:sp>
      <p:pic>
        <p:nvPicPr>
          <p:cNvPr id="14" name="Picture 13" descr="A close up of a logo&#10;&#10;Description automatically generated">
            <a:extLst>
              <a:ext uri="{FF2B5EF4-FFF2-40B4-BE49-F238E27FC236}">
                <a16:creationId xmlns:a16="http://schemas.microsoft.com/office/drawing/2014/main" id="{1611E2B3-569B-46E2-88E5-8381CF92581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93" y="336787"/>
            <a:ext cx="3028645" cy="1081659"/>
          </a:xfrm>
          <a:prstGeom prst="rect">
            <a:avLst/>
          </a:prstGeom>
        </p:spPr>
      </p:pic>
      <p:pic>
        <p:nvPicPr>
          <p:cNvPr id="1026" name="Picture 2" descr="University of Memphis - Wikipedia">
            <a:extLst>
              <a:ext uri="{FF2B5EF4-FFF2-40B4-BE49-F238E27FC236}">
                <a16:creationId xmlns:a16="http://schemas.microsoft.com/office/drawing/2014/main" id="{305C972C-7C68-3065-56DE-4D9DB1425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6017" y="318163"/>
            <a:ext cx="781162" cy="1118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C Logo, history, meaning, symbol, PNG">
            <a:extLst>
              <a:ext uri="{FF2B5EF4-FFF2-40B4-BE49-F238E27FC236}">
                <a16:creationId xmlns:a16="http://schemas.microsoft.com/office/drawing/2014/main" id="{E879F140-0B39-8143-5BD5-9402685D9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258" y="511070"/>
            <a:ext cx="1303275" cy="733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s and templates | University Relations | University Relations">
            <a:extLst>
              <a:ext uri="{FF2B5EF4-FFF2-40B4-BE49-F238E27FC236}">
                <a16:creationId xmlns:a16="http://schemas.microsoft.com/office/drawing/2014/main" id="{D9E5D0E2-0844-3193-43AB-3E1BCEC53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612" y="437399"/>
            <a:ext cx="880435" cy="880435"/>
          </a:xfrm>
          <a:prstGeom prst="rect">
            <a:avLst/>
          </a:prstGeom>
          <a:solidFill>
            <a:schemeClr val="bg1"/>
          </a:solidFill>
        </p:spPr>
      </p:pic>
      <p:pic>
        <p:nvPicPr>
          <p:cNvPr id="1034" name="Picture 10">
            <a:extLst>
              <a:ext uri="{FF2B5EF4-FFF2-40B4-BE49-F238E27FC236}">
                <a16:creationId xmlns:a16="http://schemas.microsoft.com/office/drawing/2014/main" id="{37506012-19B4-18EF-4602-17BDEC9B8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126" y="525531"/>
            <a:ext cx="1760425" cy="704170"/>
          </a:xfrm>
          <a:prstGeom prst="rect">
            <a:avLst/>
          </a:prstGeom>
          <a:solidFill>
            <a:schemeClr val="bg1"/>
          </a:solidFill>
        </p:spPr>
      </p:pic>
      <p:pic>
        <p:nvPicPr>
          <p:cNvPr id="1036" name="Picture 12" descr="Air Force Research Laboratory - Wikipedia">
            <a:extLst>
              <a:ext uri="{FF2B5EF4-FFF2-40B4-BE49-F238E27FC236}">
                <a16:creationId xmlns:a16="http://schemas.microsoft.com/office/drawing/2014/main" id="{B33D3540-E2FF-4A7B-CA39-042ED15E55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630" y="256856"/>
            <a:ext cx="1267262" cy="12415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094C08D-8240-6282-1E8B-488FA41BEF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8971" y="653846"/>
            <a:ext cx="1912691" cy="447540"/>
          </a:xfrm>
          <a:prstGeom prst="rect">
            <a:avLst/>
          </a:prstGeom>
          <a:solidFill>
            <a:schemeClr val="bg1"/>
          </a:solidFill>
        </p:spPr>
      </p:pic>
      <p:sp>
        <p:nvSpPr>
          <p:cNvPr id="2" name="Rectangle 1">
            <a:extLst>
              <a:ext uri="{FF2B5EF4-FFF2-40B4-BE49-F238E27FC236}">
                <a16:creationId xmlns:a16="http://schemas.microsoft.com/office/drawing/2014/main" id="{528CF19A-6A14-D112-8CD3-E6D45B3326A7}"/>
              </a:ext>
            </a:extLst>
          </p:cNvPr>
          <p:cNvSpPr/>
          <p:nvPr/>
        </p:nvSpPr>
        <p:spPr>
          <a:xfrm>
            <a:off x="5126733" y="2934658"/>
            <a:ext cx="4554799" cy="1015663"/>
          </a:xfrm>
          <a:prstGeom prst="rect">
            <a:avLst/>
          </a:prstGeom>
        </p:spPr>
        <p:txBody>
          <a:bodyPr wrap="square">
            <a:spAutoFit/>
          </a:bodyPr>
          <a:lstStyle/>
          <a:p>
            <a:r>
              <a:rPr lang="en-US" sz="6000" b="1" dirty="0">
                <a:solidFill>
                  <a:schemeClr val="bg1"/>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Thank You!</a:t>
            </a:r>
            <a:endParaRPr lang="en-US" sz="6000" dirty="0">
              <a:solidFill>
                <a:schemeClr val="bg1"/>
              </a:solidFill>
              <a:effectLst>
                <a:outerShdw blurRad="38100" dist="38100" dir="2700000" algn="tl">
                  <a:srgbClr val="000000">
                    <a:alpha val="43137"/>
                  </a:srgbClr>
                </a:outerShdw>
              </a:effectLst>
              <a:latin typeface="Lora" panose="00000500000000000000" pitchFamily="2" charset="0"/>
            </a:endParaRPr>
          </a:p>
        </p:txBody>
      </p:sp>
      <p:sp>
        <p:nvSpPr>
          <p:cNvPr id="4" name="Rectangle 3">
            <a:extLst>
              <a:ext uri="{FF2B5EF4-FFF2-40B4-BE49-F238E27FC236}">
                <a16:creationId xmlns:a16="http://schemas.microsoft.com/office/drawing/2014/main" id="{4976874D-EAE6-D1F6-564D-E10EFBFF879A}"/>
              </a:ext>
            </a:extLst>
          </p:cNvPr>
          <p:cNvSpPr/>
          <p:nvPr/>
        </p:nvSpPr>
        <p:spPr>
          <a:xfrm>
            <a:off x="6193924" y="4129516"/>
            <a:ext cx="3836307" cy="1323439"/>
          </a:xfrm>
          <a:prstGeom prst="rect">
            <a:avLst/>
          </a:prstGeom>
        </p:spPr>
        <p:txBody>
          <a:bodyPr wrap="none">
            <a:spAutoFit/>
          </a:bodyPr>
          <a:lstStyle/>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Are there </a:t>
            </a:r>
          </a:p>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any questions?</a:t>
            </a:r>
            <a:endParaRPr lang="en-US" sz="4000" dirty="0">
              <a:solidFill>
                <a:srgbClr val="FDB515"/>
              </a:solidFill>
              <a:effectLst>
                <a:outerShdw blurRad="38100" dist="38100" dir="2700000" algn="tl">
                  <a:srgbClr val="000000">
                    <a:alpha val="43137"/>
                  </a:srgbClr>
                </a:outerShdw>
              </a:effectLst>
              <a:latin typeface="Lora" panose="00000500000000000000" pitchFamily="2" charset="0"/>
            </a:endParaRPr>
          </a:p>
        </p:txBody>
      </p:sp>
      <p:pic>
        <p:nvPicPr>
          <p:cNvPr id="5" name="Picture 4" descr="A picture containing ape, mammal, close&#10;&#10;Description automatically generated">
            <a:extLst>
              <a:ext uri="{FF2B5EF4-FFF2-40B4-BE49-F238E27FC236}">
                <a16:creationId xmlns:a16="http://schemas.microsoft.com/office/drawing/2014/main" id="{1C2A794C-8EED-CE6F-7B74-B2AD399455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81" y="3817770"/>
            <a:ext cx="4524375" cy="2305050"/>
          </a:xfrm>
          <a:prstGeom prst="rect">
            <a:avLst/>
          </a:prstGeom>
        </p:spPr>
      </p:pic>
      <p:sp>
        <p:nvSpPr>
          <p:cNvPr id="6" name="TextBox 5">
            <a:extLst>
              <a:ext uri="{FF2B5EF4-FFF2-40B4-BE49-F238E27FC236}">
                <a16:creationId xmlns:a16="http://schemas.microsoft.com/office/drawing/2014/main" id="{9668F2BA-D4B9-CB83-0214-5856B11C74BF}"/>
              </a:ext>
            </a:extLst>
          </p:cNvPr>
          <p:cNvSpPr txBox="1"/>
          <p:nvPr/>
        </p:nvSpPr>
        <p:spPr>
          <a:xfrm>
            <a:off x="2274670" y="6158570"/>
            <a:ext cx="2852063" cy="261610"/>
          </a:xfrm>
          <a:prstGeom prst="rect">
            <a:avLst/>
          </a:prstGeom>
          <a:noFill/>
        </p:spPr>
        <p:txBody>
          <a:bodyPr wrap="none" rtlCol="0">
            <a:spAutoFit/>
          </a:bodyPr>
          <a:lstStyle/>
          <a:p>
            <a:r>
              <a:rPr lang="en-US" sz="1100" dirty="0">
                <a:solidFill>
                  <a:schemeClr val="tx1">
                    <a:lumMod val="50000"/>
                    <a:lumOff val="50000"/>
                  </a:schemeClr>
                </a:solidFill>
              </a:rPr>
              <a:t>giphy.com/gifs/starwars-3ornk03njkdi5mNKJG</a:t>
            </a:r>
          </a:p>
        </p:txBody>
      </p:sp>
      <p:pic>
        <p:nvPicPr>
          <p:cNvPr id="3" name="Picture 18">
            <a:extLst>
              <a:ext uri="{FF2B5EF4-FFF2-40B4-BE49-F238E27FC236}">
                <a16:creationId xmlns:a16="http://schemas.microsoft.com/office/drawing/2014/main" id="{4FF78F27-A9DC-4089-D11F-7FC36BDC42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3705" y="3377754"/>
            <a:ext cx="1806820" cy="2776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549FFB-7006-0416-51D5-F78C8BCC4239}"/>
              </a:ext>
            </a:extLst>
          </p:cNvPr>
          <p:cNvSpPr txBox="1"/>
          <p:nvPr/>
        </p:nvSpPr>
        <p:spPr>
          <a:xfrm>
            <a:off x="0" y="1680517"/>
            <a:ext cx="12192000" cy="1077218"/>
          </a:xfrm>
          <a:prstGeom prst="rect">
            <a:avLst/>
          </a:prstGeom>
          <a:noFill/>
        </p:spPr>
        <p:txBody>
          <a:bodyPr wrap="square">
            <a:spAutoFit/>
          </a:bodyPr>
          <a:lstStyle/>
          <a:p>
            <a:r>
              <a:rPr lang="en-US" sz="3200" b="1" dirty="0">
                <a:solidFill>
                  <a:srgbClr val="DDD5C7"/>
                </a:solidFill>
                <a:effectLst>
                  <a:outerShdw blurRad="38100" dist="38100" dir="2700000" algn="tl">
                    <a:srgbClr val="000000">
                      <a:alpha val="43137"/>
                    </a:srgbClr>
                  </a:outerShdw>
                </a:effectLst>
              </a:rPr>
              <a:t>U.S. Geological Survey Tsunami Sources Powell Center Working Group: </a:t>
            </a:r>
          </a:p>
          <a:p>
            <a:pPr algn="r"/>
            <a:r>
              <a:rPr lang="en-US" sz="3200" b="1" dirty="0">
                <a:solidFill>
                  <a:srgbClr val="DDD5C7"/>
                </a:solidFill>
                <a:effectLst>
                  <a:outerShdw blurRad="38100" dist="38100" dir="2700000" algn="tl">
                    <a:srgbClr val="000000">
                      <a:alpha val="43137"/>
                    </a:srgbClr>
                  </a:outerShdw>
                </a:effectLst>
              </a:rPr>
              <a:t>Cascadia Probabilistic Tsunami Hazard Assessment Meeting Summary</a:t>
            </a:r>
          </a:p>
        </p:txBody>
      </p:sp>
    </p:spTree>
    <p:extLst>
      <p:ext uri="{BB962C8B-B14F-4D97-AF65-F5344CB8AC3E}">
        <p14:creationId xmlns:p14="http://schemas.microsoft.com/office/powerpoint/2010/main" val="29225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F6F92-87DF-A0E5-E2C9-864C80BE01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4450672" cy="6676008"/>
          </a:xfrm>
          <a:prstGeom prst="rect">
            <a:avLst/>
          </a:prstGeom>
        </p:spPr>
      </p:pic>
      <p:cxnSp>
        <p:nvCxnSpPr>
          <p:cNvPr id="7" name="Straight Connector 6">
            <a:extLst>
              <a:ext uri="{FF2B5EF4-FFF2-40B4-BE49-F238E27FC236}">
                <a16:creationId xmlns:a16="http://schemas.microsoft.com/office/drawing/2014/main" id="{CB585BD1-F267-865D-27FA-CB6F165810E1}"/>
              </a:ext>
            </a:extLst>
          </p:cNvPr>
          <p:cNvCxnSpPr/>
          <p:nvPr/>
        </p:nvCxnSpPr>
        <p:spPr>
          <a:xfrm flipV="1">
            <a:off x="2449585" y="4714613"/>
            <a:ext cx="880844" cy="142613"/>
          </a:xfrm>
          <a:prstGeom prst="line">
            <a:avLst/>
          </a:prstGeom>
          <a:ln w="38100">
            <a:solidFill>
              <a:schemeClr val="accent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9" name="Picture 8" descr="Diagram&#10;&#10;Description automatically generated">
            <a:extLst>
              <a:ext uri="{FF2B5EF4-FFF2-40B4-BE49-F238E27FC236}">
                <a16:creationId xmlns:a16="http://schemas.microsoft.com/office/drawing/2014/main" id="{D2D62CBB-14F9-776E-C5F8-41CBCA55C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5677" y="3519997"/>
            <a:ext cx="7315199" cy="2996843"/>
          </a:xfrm>
          <a:prstGeom prst="rect">
            <a:avLst/>
          </a:prstGeom>
        </p:spPr>
      </p:pic>
      <p:cxnSp>
        <p:nvCxnSpPr>
          <p:cNvPr id="11" name="Straight Arrow Connector 10">
            <a:extLst>
              <a:ext uri="{FF2B5EF4-FFF2-40B4-BE49-F238E27FC236}">
                <a16:creationId xmlns:a16="http://schemas.microsoft.com/office/drawing/2014/main" id="{71027812-13DF-7396-AB0C-F74FB54142AC}"/>
              </a:ext>
            </a:extLst>
          </p:cNvPr>
          <p:cNvCxnSpPr/>
          <p:nvPr/>
        </p:nvCxnSpPr>
        <p:spPr>
          <a:xfrm flipH="1" flipV="1">
            <a:off x="3418514" y="4714613"/>
            <a:ext cx="1247163" cy="180363"/>
          </a:xfrm>
          <a:prstGeom prst="straightConnector1">
            <a:avLst/>
          </a:prstGeom>
          <a:ln w="28575">
            <a:solidFill>
              <a:schemeClr val="bg1"/>
            </a:solidFill>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Animation_of_Earthquake_and_Tsunami_in_Sumatra">
            <a:hlinkClick r:id="" action="ppaction://media"/>
            <a:extLst>
              <a:ext uri="{FF2B5EF4-FFF2-40B4-BE49-F238E27FC236}">
                <a16:creationId xmlns:a16="http://schemas.microsoft.com/office/drawing/2014/main" id="{21199091-55C5-8EE8-2C60-E1A729BC3FE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5676" y="137604"/>
            <a:ext cx="7315200" cy="3200399"/>
          </a:xfrm>
          <a:prstGeom prst="rect">
            <a:avLst/>
          </a:prstGeom>
        </p:spPr>
      </p:pic>
    </p:spTree>
    <p:extLst>
      <p:ext uri="{BB962C8B-B14F-4D97-AF65-F5344CB8AC3E}">
        <p14:creationId xmlns:p14="http://schemas.microsoft.com/office/powerpoint/2010/main" val="364003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781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64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823B7-46F7-7C34-1F51-847DB2D556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16047"/>
            <a:ext cx="12191999" cy="4789714"/>
          </a:xfrm>
          <a:prstGeom prst="rect">
            <a:avLst/>
          </a:prstGeom>
        </p:spPr>
      </p:pic>
      <p:sp>
        <p:nvSpPr>
          <p:cNvPr id="4" name="TextBox 3">
            <a:extLst>
              <a:ext uri="{FF2B5EF4-FFF2-40B4-BE49-F238E27FC236}">
                <a16:creationId xmlns:a16="http://schemas.microsoft.com/office/drawing/2014/main" id="{96E85CC4-B206-34D3-AB91-0EEE78460DC6}"/>
              </a:ext>
            </a:extLst>
          </p:cNvPr>
          <p:cNvSpPr txBox="1"/>
          <p:nvPr/>
        </p:nvSpPr>
        <p:spPr>
          <a:xfrm>
            <a:off x="100508" y="937287"/>
            <a:ext cx="11954471" cy="969496"/>
          </a:xfrm>
          <a:prstGeom prst="rect">
            <a:avLst/>
          </a:prstGeom>
          <a:noFill/>
        </p:spPr>
        <p:txBody>
          <a:bodyPr wrap="square">
            <a:spAutoFit/>
          </a:bodyPr>
          <a:lstStyle/>
          <a:p>
            <a:r>
              <a:rPr lang="en-US" sz="1900" b="1" u="sng" dirty="0">
                <a:solidFill>
                  <a:schemeClr val="bg1"/>
                </a:solidFill>
                <a:effectLst>
                  <a:outerShdw blurRad="38100" dist="38100" dir="2700000" algn="tl">
                    <a:srgbClr val="000000">
                      <a:alpha val="43137"/>
                    </a:srgbClr>
                  </a:outerShdw>
                </a:effectLst>
              </a:rPr>
              <a:t>In the logic tree, the order of the branches does not matter.</a:t>
            </a:r>
          </a:p>
          <a:p>
            <a:r>
              <a:rPr lang="en-US" sz="1900" b="1" dirty="0">
                <a:solidFill>
                  <a:schemeClr val="bg1"/>
                </a:solidFill>
                <a:effectLst>
                  <a:outerShdw blurRad="38100" dist="38100" dir="2700000" algn="tl">
                    <a:srgbClr val="000000">
                      <a:alpha val="43137"/>
                    </a:srgbClr>
                  </a:outerShdw>
                </a:effectLst>
              </a:rPr>
              <a:t>Example on the left has the deep/shallow branch before buried/splay branch. The example on the right has the buried/splay branch before the deep/shallow branch. </a:t>
            </a:r>
            <a:r>
              <a:rPr lang="en-US" sz="1900" b="1" dirty="0">
                <a:solidFill>
                  <a:srgbClr val="FF0000"/>
                </a:solidFill>
                <a:effectLst>
                  <a:outerShdw blurRad="38100" dist="38100" dir="2700000" algn="tl">
                    <a:srgbClr val="000000">
                      <a:alpha val="43137"/>
                    </a:srgbClr>
                  </a:outerShdw>
                </a:effectLst>
              </a:rPr>
              <a:t>Note how the probabilities for each option sum to 1.00. </a:t>
            </a:r>
          </a:p>
        </p:txBody>
      </p:sp>
      <p:sp>
        <p:nvSpPr>
          <p:cNvPr id="5" name="TextBox 4">
            <a:extLst>
              <a:ext uri="{FF2B5EF4-FFF2-40B4-BE49-F238E27FC236}">
                <a16:creationId xmlns:a16="http://schemas.microsoft.com/office/drawing/2014/main" id="{B37D228D-E905-2080-83EE-F4236138051A}"/>
              </a:ext>
            </a:extLst>
          </p:cNvPr>
          <p:cNvSpPr txBox="1"/>
          <p:nvPr/>
        </p:nvSpPr>
        <p:spPr>
          <a:xfrm>
            <a:off x="315985" y="152239"/>
            <a:ext cx="5277991" cy="769441"/>
          </a:xfrm>
          <a:prstGeom prst="rect">
            <a:avLst/>
          </a:prstGeom>
          <a:noFill/>
        </p:spPr>
        <p:txBody>
          <a:bodyPr wrap="square">
            <a:spAutoFit/>
          </a:bodyPr>
          <a:lstStyle/>
          <a:p>
            <a:r>
              <a:rPr lang="en-US" sz="4400" b="1" dirty="0">
                <a:solidFill>
                  <a:srgbClr val="FFC000"/>
                </a:solidFill>
                <a:effectLst>
                  <a:outerShdw blurRad="38100" dist="38100" dir="2700000" algn="tl">
                    <a:srgbClr val="000000">
                      <a:alpha val="43137"/>
                    </a:srgbClr>
                  </a:outerShdw>
                </a:effectLst>
              </a:rPr>
              <a:t>PTHA and Logic Trees</a:t>
            </a:r>
          </a:p>
        </p:txBody>
      </p:sp>
      <p:sp>
        <p:nvSpPr>
          <p:cNvPr id="2" name="Rectangle 1">
            <a:extLst>
              <a:ext uri="{FF2B5EF4-FFF2-40B4-BE49-F238E27FC236}">
                <a16:creationId xmlns:a16="http://schemas.microsoft.com/office/drawing/2014/main" id="{0800705C-A249-862D-7870-33FF5E06ECC6}"/>
              </a:ext>
            </a:extLst>
          </p:cNvPr>
          <p:cNvSpPr/>
          <p:nvPr/>
        </p:nvSpPr>
        <p:spPr>
          <a:xfrm>
            <a:off x="2007476" y="2159876"/>
            <a:ext cx="2228193" cy="4677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F43970-1877-7ADA-CD44-0DB07AED190F}"/>
              </a:ext>
            </a:extLst>
          </p:cNvPr>
          <p:cNvSpPr/>
          <p:nvPr/>
        </p:nvSpPr>
        <p:spPr>
          <a:xfrm>
            <a:off x="7866994" y="2159876"/>
            <a:ext cx="2228193" cy="4677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01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A8CE64C-1C67-E4C6-E5DE-87ADEB42D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0524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83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00B0C-43C3-4AED-F64E-9EE30023A126}"/>
              </a:ext>
            </a:extLst>
          </p:cNvPr>
          <p:cNvPicPr>
            <a:picLocks noChangeAspect="1"/>
          </p:cNvPicPr>
          <p:nvPr/>
        </p:nvPicPr>
        <p:blipFill>
          <a:blip r:embed="rId3">
            <a:extLst>
              <a:ext uri="{28A0092B-C50C-407E-A947-70E740481C1C}">
                <a14:useLocalDpi xmlns:a14="http://schemas.microsoft.com/office/drawing/2010/main" val="0"/>
              </a:ext>
            </a:extLst>
          </a:blip>
          <a:srcRect t="11042" b="11042"/>
          <a:stretch/>
        </p:blipFill>
        <p:spPr>
          <a:xfrm>
            <a:off x="3681912" y="202678"/>
            <a:ext cx="8287304" cy="4851647"/>
          </a:xfrm>
          <a:prstGeom prst="rect">
            <a:avLst/>
          </a:prstGeom>
        </p:spPr>
      </p:pic>
      <p:sp>
        <p:nvSpPr>
          <p:cNvPr id="4" name="TextBox 3">
            <a:extLst>
              <a:ext uri="{FF2B5EF4-FFF2-40B4-BE49-F238E27FC236}">
                <a16:creationId xmlns:a16="http://schemas.microsoft.com/office/drawing/2014/main" id="{DCF70785-E51A-56C9-04F4-D2133BF70A41}"/>
              </a:ext>
            </a:extLst>
          </p:cNvPr>
          <p:cNvSpPr txBox="1"/>
          <p:nvPr/>
        </p:nvSpPr>
        <p:spPr>
          <a:xfrm>
            <a:off x="177393" y="157827"/>
            <a:ext cx="3363986" cy="483209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In March 2023 live and remote participants in the photo gathered to discuss peer reviewed literature that has implications for tsunamigenesis along subduction zones that surround the Pacific Basin. </a:t>
            </a:r>
          </a:p>
        </p:txBody>
      </p:sp>
      <p:sp>
        <p:nvSpPr>
          <p:cNvPr id="5" name="TextBox 4">
            <a:extLst>
              <a:ext uri="{FF2B5EF4-FFF2-40B4-BE49-F238E27FC236}">
                <a16:creationId xmlns:a16="http://schemas.microsoft.com/office/drawing/2014/main" id="{BDCCB0EA-3E21-9A97-2AD9-FA97FFCA988C}"/>
              </a:ext>
            </a:extLst>
          </p:cNvPr>
          <p:cNvSpPr txBox="1"/>
          <p:nvPr/>
        </p:nvSpPr>
        <p:spPr>
          <a:xfrm>
            <a:off x="1352282" y="5262755"/>
            <a:ext cx="10887047" cy="1200329"/>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The presentations and discussion were used to develop a logic tree that will be used as input for Probabilistic Tsunami Hazard Assessment (PTHA) for these sources. One major goal is to keep this PTHA consistent with the USGS NSHM 2023 update.</a:t>
            </a:r>
          </a:p>
        </p:txBody>
      </p:sp>
    </p:spTree>
    <p:extLst>
      <p:ext uri="{BB962C8B-B14F-4D97-AF65-F5344CB8AC3E}">
        <p14:creationId xmlns:p14="http://schemas.microsoft.com/office/powerpoint/2010/main" val="488206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FB214-0364-2C05-ED20-5ECFDE1C22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684135"/>
          </a:xfrm>
          <a:prstGeom prst="rect">
            <a:avLst/>
          </a:prstGeom>
        </p:spPr>
      </p:pic>
      <p:sp>
        <p:nvSpPr>
          <p:cNvPr id="5" name="TextBox 4">
            <a:extLst>
              <a:ext uri="{FF2B5EF4-FFF2-40B4-BE49-F238E27FC236}">
                <a16:creationId xmlns:a16="http://schemas.microsoft.com/office/drawing/2014/main" id="{351FBB9B-D7B6-CA1D-4B7D-51550F0D54F2}"/>
              </a:ext>
            </a:extLst>
          </p:cNvPr>
          <p:cNvSpPr txBox="1"/>
          <p:nvPr/>
        </p:nvSpPr>
        <p:spPr>
          <a:xfrm>
            <a:off x="6004561" y="3142231"/>
            <a:ext cx="3495040" cy="3416320"/>
          </a:xfrm>
          <a:prstGeom prst="rect">
            <a:avLst/>
          </a:prstGeom>
          <a:noFill/>
        </p:spPr>
        <p:txBody>
          <a:bodyPr wrap="square" rtlCol="0">
            <a:spAutoFit/>
          </a:bodyPr>
          <a:lstStyle/>
          <a:p>
            <a:r>
              <a:rPr lang="en-US" sz="1800" u="sng" kern="0" dirty="0">
                <a:latin typeface="Calibri" panose="020F0502020204030204" pitchFamily="34" charset="0"/>
                <a:ea typeface="Calibri" panose="020F0502020204030204" pitchFamily="34" charset="0"/>
                <a:cs typeface="Times New Roman" panose="02020603050405020304" pitchFamily="18" charset="0"/>
              </a:rPr>
              <a:t>The Participants chose to organize the margins in the following way:</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Chile/Colombia/Ecuador/Peru</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Central America</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Tonga/Kermadec/Hikurangi</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New Britain/ Solomon/Vanuatu</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Manus/Kilinailau</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Marianas/East Philippines/Izu-Bonin</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Japan/Nankai/Ryukyu</a:t>
            </a:r>
          </a:p>
          <a:p>
            <a:pPr marL="342900" indent="-342900">
              <a:buAutoNum type="arabicParenR"/>
            </a:pPr>
            <a:r>
              <a:rPr lang="en-US" sz="1800" b="1" kern="0" dirty="0">
                <a:latin typeface="Calibri" panose="020F0502020204030204" pitchFamily="34" charset="0"/>
                <a:ea typeface="Calibri" panose="020F0502020204030204" pitchFamily="34" charset="0"/>
                <a:cs typeface="Times New Roman" panose="02020603050405020304" pitchFamily="18" charset="0"/>
              </a:rPr>
              <a:t>Kamchatka/Kuril.</a:t>
            </a:r>
            <a:endParaRPr lang="en-US" b="1" dirty="0"/>
          </a:p>
        </p:txBody>
      </p:sp>
    </p:spTree>
    <p:extLst>
      <p:ext uri="{BB962C8B-B14F-4D97-AF65-F5344CB8AC3E}">
        <p14:creationId xmlns:p14="http://schemas.microsoft.com/office/powerpoint/2010/main" val="121923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1ED170-DFB9-6E64-6856-4A3E0B781E3A}"/>
              </a:ext>
            </a:extLst>
          </p:cNvPr>
          <p:cNvSpPr txBox="1"/>
          <p:nvPr/>
        </p:nvSpPr>
        <p:spPr>
          <a:xfrm>
            <a:off x="145333" y="864596"/>
            <a:ext cx="7478785" cy="2677656"/>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Probabilistic tsunami hazard assessment (PTHA) is a process used to develop a framework to inform tsunami modeling and hazards analyses. </a:t>
            </a:r>
          </a:p>
          <a:p>
            <a:r>
              <a:rPr lang="en-US" sz="2400" b="1" dirty="0">
                <a:solidFill>
                  <a:schemeClr val="bg1"/>
                </a:solidFill>
                <a:effectLst>
                  <a:outerShdw blurRad="38100" dist="38100" dir="2700000" algn="tl">
                    <a:srgbClr val="000000">
                      <a:alpha val="43137"/>
                    </a:srgbClr>
                  </a:outerShdw>
                </a:effectLst>
              </a:rPr>
              <a:t>This process uses a logic tree approach to collate the entire suite of possible and probable tsunamigenic behavior of tsunami sources relevant to the area of interest. </a:t>
            </a:r>
          </a:p>
        </p:txBody>
      </p:sp>
      <p:pic>
        <p:nvPicPr>
          <p:cNvPr id="4" name="Picture 3">
            <a:extLst>
              <a:ext uri="{FF2B5EF4-FFF2-40B4-BE49-F238E27FC236}">
                <a16:creationId xmlns:a16="http://schemas.microsoft.com/office/drawing/2014/main" id="{1F5F5250-1F13-D2E7-86E1-70AA973672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41328" y="0"/>
            <a:ext cx="4450672" cy="6676008"/>
          </a:xfrm>
          <a:prstGeom prst="rect">
            <a:avLst/>
          </a:prstGeom>
        </p:spPr>
      </p:pic>
      <p:pic>
        <p:nvPicPr>
          <p:cNvPr id="5" name="Picture 4">
            <a:extLst>
              <a:ext uri="{FF2B5EF4-FFF2-40B4-BE49-F238E27FC236}">
                <a16:creationId xmlns:a16="http://schemas.microsoft.com/office/drawing/2014/main" id="{51ADE933-745C-CC0B-C5B0-35406FDDC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51" y="3682078"/>
            <a:ext cx="4418277" cy="2883289"/>
          </a:xfrm>
          <a:prstGeom prst="rect">
            <a:avLst/>
          </a:prstGeom>
        </p:spPr>
      </p:pic>
      <p:sp>
        <p:nvSpPr>
          <p:cNvPr id="6" name="TextBox 5">
            <a:extLst>
              <a:ext uri="{FF2B5EF4-FFF2-40B4-BE49-F238E27FC236}">
                <a16:creationId xmlns:a16="http://schemas.microsoft.com/office/drawing/2014/main" id="{878E579A-954D-E979-83FC-7B167F9C50EE}"/>
              </a:ext>
            </a:extLst>
          </p:cNvPr>
          <p:cNvSpPr txBox="1"/>
          <p:nvPr/>
        </p:nvSpPr>
        <p:spPr>
          <a:xfrm>
            <a:off x="4738068" y="3682078"/>
            <a:ext cx="2886049" cy="2677656"/>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A logic tree is a way to calculate the relative likelihood for each of all possible scenarios for a given phenomenon. </a:t>
            </a:r>
          </a:p>
        </p:txBody>
      </p:sp>
      <p:sp>
        <p:nvSpPr>
          <p:cNvPr id="8" name="TextBox 7">
            <a:extLst>
              <a:ext uri="{FF2B5EF4-FFF2-40B4-BE49-F238E27FC236}">
                <a16:creationId xmlns:a16="http://schemas.microsoft.com/office/drawing/2014/main" id="{C459C1FA-C4CD-8D5B-F0CA-C392F1ECB7CD}"/>
              </a:ext>
            </a:extLst>
          </p:cNvPr>
          <p:cNvSpPr txBox="1"/>
          <p:nvPr/>
        </p:nvSpPr>
        <p:spPr>
          <a:xfrm>
            <a:off x="315985" y="152239"/>
            <a:ext cx="9416642" cy="769441"/>
          </a:xfrm>
          <a:prstGeom prst="rect">
            <a:avLst/>
          </a:prstGeom>
          <a:noFill/>
        </p:spPr>
        <p:txBody>
          <a:bodyPr wrap="square">
            <a:spAutoFit/>
          </a:bodyPr>
          <a:lstStyle/>
          <a:p>
            <a:r>
              <a:rPr lang="en-US" sz="4400" b="1" dirty="0">
                <a:solidFill>
                  <a:srgbClr val="FFC000"/>
                </a:solidFill>
                <a:effectLst>
                  <a:outerShdw blurRad="38100" dist="38100" dir="2700000" algn="tl">
                    <a:srgbClr val="000000">
                      <a:alpha val="43137"/>
                    </a:srgbClr>
                  </a:outerShdw>
                </a:effectLst>
              </a:rPr>
              <a:t>PTHA and Logic Trees</a:t>
            </a:r>
          </a:p>
        </p:txBody>
      </p:sp>
      <p:sp>
        <p:nvSpPr>
          <p:cNvPr id="11" name="TextBox 10">
            <a:extLst>
              <a:ext uri="{FF2B5EF4-FFF2-40B4-BE49-F238E27FC236}">
                <a16:creationId xmlns:a16="http://schemas.microsoft.com/office/drawing/2014/main" id="{B7EAF050-0E48-B8B8-A1CC-5677CDFC4F6A}"/>
              </a:ext>
            </a:extLst>
          </p:cNvPr>
          <p:cNvSpPr txBox="1"/>
          <p:nvPr/>
        </p:nvSpPr>
        <p:spPr>
          <a:xfrm>
            <a:off x="2567788" y="6303757"/>
            <a:ext cx="2256327" cy="261610"/>
          </a:xfrm>
          <a:prstGeom prst="rect">
            <a:avLst/>
          </a:prstGeom>
          <a:noFill/>
        </p:spPr>
        <p:txBody>
          <a:bodyPr wrap="square">
            <a:spAutoFit/>
          </a:bodyPr>
          <a:lstStyle/>
          <a:p>
            <a:r>
              <a:rPr lang="en-US" sz="1100" b="1" dirty="0"/>
              <a:t>From Hong Kie Thio presentation</a:t>
            </a:r>
          </a:p>
        </p:txBody>
      </p:sp>
    </p:spTree>
    <p:extLst>
      <p:ext uri="{BB962C8B-B14F-4D97-AF65-F5344CB8AC3E}">
        <p14:creationId xmlns:p14="http://schemas.microsoft.com/office/powerpoint/2010/main" val="119773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C9DB7A58-541E-1340-C494-6404ECDC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52" y="3682077"/>
            <a:ext cx="4412606" cy="2883289"/>
          </a:xfrm>
          <a:prstGeom prst="rect">
            <a:avLst/>
          </a:prstGeom>
        </p:spPr>
      </p:pic>
      <p:grpSp>
        <p:nvGrpSpPr>
          <p:cNvPr id="10" name="Group 9">
            <a:extLst>
              <a:ext uri="{FF2B5EF4-FFF2-40B4-BE49-F238E27FC236}">
                <a16:creationId xmlns:a16="http://schemas.microsoft.com/office/drawing/2014/main" id="{6C5759BE-4B74-9CBD-DCD7-CE166D34CF01}"/>
              </a:ext>
            </a:extLst>
          </p:cNvPr>
          <p:cNvGrpSpPr/>
          <p:nvPr/>
        </p:nvGrpSpPr>
        <p:grpSpPr>
          <a:xfrm>
            <a:off x="1165391" y="4263189"/>
            <a:ext cx="618006" cy="2075254"/>
            <a:chOff x="8460420" y="708722"/>
            <a:chExt cx="652743" cy="2276324"/>
          </a:xfrm>
        </p:grpSpPr>
        <p:sp>
          <p:nvSpPr>
            <p:cNvPr id="12" name="TextBox 11">
              <a:extLst>
                <a:ext uri="{FF2B5EF4-FFF2-40B4-BE49-F238E27FC236}">
                  <a16:creationId xmlns:a16="http://schemas.microsoft.com/office/drawing/2014/main" id="{D90313E1-5945-3401-1F87-B8563065C9AF}"/>
                </a:ext>
              </a:extLst>
            </p:cNvPr>
            <p:cNvSpPr txBox="1"/>
            <p:nvPr/>
          </p:nvSpPr>
          <p:spPr>
            <a:xfrm>
              <a:off x="8460420" y="708722"/>
              <a:ext cx="652743" cy="338554"/>
            </a:xfrm>
            <a:prstGeom prst="rect">
              <a:avLst/>
            </a:prstGeom>
            <a:noFill/>
          </p:spPr>
          <p:txBody>
            <a:bodyPr wrap="none" rtlCol="0">
              <a:spAutoFit/>
            </a:bodyPr>
            <a:lstStyle/>
            <a:p>
              <a:pPr algn="ctr"/>
              <a:r>
                <a:rPr lang="en-US" sz="1600" b="1" dirty="0">
                  <a:solidFill>
                    <a:srgbClr val="C00000"/>
                  </a:solidFill>
                </a:rPr>
                <a:t>0.025</a:t>
              </a:r>
            </a:p>
          </p:txBody>
        </p:sp>
        <p:sp>
          <p:nvSpPr>
            <p:cNvPr id="13" name="TextBox 12">
              <a:extLst>
                <a:ext uri="{FF2B5EF4-FFF2-40B4-BE49-F238E27FC236}">
                  <a16:creationId xmlns:a16="http://schemas.microsoft.com/office/drawing/2014/main" id="{79593B98-8691-E977-5ED4-E50954737C35}"/>
                </a:ext>
              </a:extLst>
            </p:cNvPr>
            <p:cNvSpPr txBox="1"/>
            <p:nvPr/>
          </p:nvSpPr>
          <p:spPr>
            <a:xfrm>
              <a:off x="8460420" y="1113012"/>
              <a:ext cx="652743" cy="338554"/>
            </a:xfrm>
            <a:prstGeom prst="rect">
              <a:avLst/>
            </a:prstGeom>
            <a:noFill/>
          </p:spPr>
          <p:txBody>
            <a:bodyPr wrap="none" rtlCol="0">
              <a:spAutoFit/>
            </a:bodyPr>
            <a:lstStyle/>
            <a:p>
              <a:pPr algn="ctr"/>
              <a:r>
                <a:rPr lang="en-US" sz="1600" b="1" dirty="0">
                  <a:solidFill>
                    <a:srgbClr val="C00000"/>
                  </a:solidFill>
                </a:rPr>
                <a:t>0.025</a:t>
              </a:r>
            </a:p>
          </p:txBody>
        </p:sp>
        <p:sp>
          <p:nvSpPr>
            <p:cNvPr id="14" name="TextBox 13">
              <a:extLst>
                <a:ext uri="{FF2B5EF4-FFF2-40B4-BE49-F238E27FC236}">
                  <a16:creationId xmlns:a16="http://schemas.microsoft.com/office/drawing/2014/main" id="{828318CF-01D4-7ADA-4D5C-30742144AE74}"/>
                </a:ext>
              </a:extLst>
            </p:cNvPr>
            <p:cNvSpPr txBox="1"/>
            <p:nvPr/>
          </p:nvSpPr>
          <p:spPr>
            <a:xfrm>
              <a:off x="8510914" y="1517302"/>
              <a:ext cx="551754" cy="338554"/>
            </a:xfrm>
            <a:prstGeom prst="rect">
              <a:avLst/>
            </a:prstGeom>
            <a:noFill/>
          </p:spPr>
          <p:txBody>
            <a:bodyPr wrap="none" rtlCol="0">
              <a:spAutoFit/>
            </a:bodyPr>
            <a:lstStyle/>
            <a:p>
              <a:pPr algn="ctr"/>
              <a:r>
                <a:rPr lang="en-US" sz="1600" b="1" dirty="0">
                  <a:solidFill>
                    <a:srgbClr val="C00000"/>
                  </a:solidFill>
                </a:rPr>
                <a:t>0.16</a:t>
              </a:r>
            </a:p>
          </p:txBody>
        </p:sp>
        <p:sp>
          <p:nvSpPr>
            <p:cNvPr id="15" name="TextBox 14">
              <a:extLst>
                <a:ext uri="{FF2B5EF4-FFF2-40B4-BE49-F238E27FC236}">
                  <a16:creationId xmlns:a16="http://schemas.microsoft.com/office/drawing/2014/main" id="{E8FE95CB-9445-9916-D927-9A16009E763E}"/>
                </a:ext>
              </a:extLst>
            </p:cNvPr>
            <p:cNvSpPr txBox="1"/>
            <p:nvPr/>
          </p:nvSpPr>
          <p:spPr>
            <a:xfrm>
              <a:off x="8510914" y="2325937"/>
              <a:ext cx="551754" cy="338554"/>
            </a:xfrm>
            <a:prstGeom prst="rect">
              <a:avLst/>
            </a:prstGeom>
            <a:noFill/>
          </p:spPr>
          <p:txBody>
            <a:bodyPr wrap="none" rtlCol="0">
              <a:spAutoFit/>
            </a:bodyPr>
            <a:lstStyle/>
            <a:p>
              <a:pPr algn="ctr"/>
              <a:r>
                <a:rPr lang="en-US" sz="1600" b="1" dirty="0">
                  <a:solidFill>
                    <a:srgbClr val="C00000"/>
                  </a:solidFill>
                </a:rPr>
                <a:t>0.53</a:t>
              </a:r>
            </a:p>
          </p:txBody>
        </p:sp>
        <p:sp>
          <p:nvSpPr>
            <p:cNvPr id="16" name="TextBox 15">
              <a:extLst>
                <a:ext uri="{FF2B5EF4-FFF2-40B4-BE49-F238E27FC236}">
                  <a16:creationId xmlns:a16="http://schemas.microsoft.com/office/drawing/2014/main" id="{C73BBF26-1100-A578-4B91-E977C083ED0A}"/>
                </a:ext>
              </a:extLst>
            </p:cNvPr>
            <p:cNvSpPr txBox="1"/>
            <p:nvPr/>
          </p:nvSpPr>
          <p:spPr>
            <a:xfrm>
              <a:off x="8510914" y="2646492"/>
              <a:ext cx="551754" cy="338554"/>
            </a:xfrm>
            <a:prstGeom prst="rect">
              <a:avLst/>
            </a:prstGeom>
            <a:noFill/>
          </p:spPr>
          <p:txBody>
            <a:bodyPr wrap="none" rtlCol="0">
              <a:spAutoFit/>
            </a:bodyPr>
            <a:lstStyle/>
            <a:p>
              <a:pPr algn="ctr"/>
              <a:r>
                <a:rPr lang="en-US" sz="1600" b="1" dirty="0">
                  <a:solidFill>
                    <a:srgbClr val="C00000"/>
                  </a:solidFill>
                </a:rPr>
                <a:t>0.26</a:t>
              </a:r>
            </a:p>
          </p:txBody>
        </p:sp>
      </p:grpSp>
      <p:sp>
        <p:nvSpPr>
          <p:cNvPr id="3" name="TextBox 2">
            <a:extLst>
              <a:ext uri="{FF2B5EF4-FFF2-40B4-BE49-F238E27FC236}">
                <a16:creationId xmlns:a16="http://schemas.microsoft.com/office/drawing/2014/main" id="{DE1ED170-DFB9-6E64-6856-4A3E0B781E3A}"/>
              </a:ext>
            </a:extLst>
          </p:cNvPr>
          <p:cNvSpPr txBox="1"/>
          <p:nvPr/>
        </p:nvSpPr>
        <p:spPr>
          <a:xfrm>
            <a:off x="100509" y="937287"/>
            <a:ext cx="7972208" cy="2431435"/>
          </a:xfrm>
          <a:prstGeom prst="rect">
            <a:avLst/>
          </a:prstGeom>
          <a:noFill/>
        </p:spPr>
        <p:txBody>
          <a:bodyPr wrap="square">
            <a:spAutoFit/>
          </a:bodyPr>
          <a:lstStyle/>
          <a:p>
            <a:r>
              <a:rPr lang="en-US" sz="1900" b="1" dirty="0">
                <a:solidFill>
                  <a:schemeClr val="bg1"/>
                </a:solidFill>
                <a:effectLst>
                  <a:outerShdw blurRad="38100" dist="38100" dir="2700000" algn="tl">
                    <a:srgbClr val="000000">
                      <a:alpha val="43137"/>
                    </a:srgbClr>
                  </a:outerShdw>
                </a:effectLst>
              </a:rPr>
              <a:t>In the logic tree, each possible scenario is organized as a separate branch. </a:t>
            </a:r>
          </a:p>
          <a:p>
            <a:r>
              <a:rPr lang="en-US" sz="1900" b="1" dirty="0">
                <a:solidFill>
                  <a:schemeClr val="bg1"/>
                </a:solidFill>
                <a:effectLst>
                  <a:outerShdw blurRad="38100" dist="38100" dir="2700000" algn="tl">
                    <a:srgbClr val="000000">
                      <a:alpha val="43137"/>
                    </a:srgbClr>
                  </a:outerShdw>
                </a:effectLst>
              </a:rPr>
              <a:t>Each branch is given a weight, based on expert opinion, that represents the chance that a scenario may happen.</a:t>
            </a:r>
          </a:p>
          <a:p>
            <a:r>
              <a:rPr lang="en-US" sz="1900" b="1" dirty="0">
                <a:solidFill>
                  <a:schemeClr val="bg1"/>
                </a:solidFill>
                <a:effectLst>
                  <a:outerShdw blurRad="38100" dist="38100" dir="2700000" algn="tl">
                    <a:srgbClr val="000000">
                      <a:alpha val="43137"/>
                    </a:srgbClr>
                  </a:outerShdw>
                </a:effectLst>
              </a:rPr>
              <a:t>Branch weights, for each splay, are additive vertically &amp; sum to 1:</a:t>
            </a:r>
          </a:p>
          <a:p>
            <a:pPr lvl="2"/>
            <a:r>
              <a:rPr lang="en-US" sz="1900" b="1" dirty="0">
                <a:solidFill>
                  <a:srgbClr val="FF0000"/>
                </a:solidFill>
                <a:effectLst>
                  <a:outerShdw blurRad="38100" dist="38100" dir="2700000" algn="tl">
                    <a:srgbClr val="000000">
                      <a:alpha val="43137"/>
                    </a:srgbClr>
                  </a:outerShdw>
                </a:effectLst>
              </a:rPr>
              <a:t>0.025 + 0.025 + 0.16 + 0.53 + 0.26 = 1 (or  100%)</a:t>
            </a:r>
          </a:p>
          <a:p>
            <a:r>
              <a:rPr lang="en-US" sz="1900" b="1" dirty="0">
                <a:solidFill>
                  <a:schemeClr val="bg1"/>
                </a:solidFill>
                <a:effectLst>
                  <a:outerShdw blurRad="38100" dist="38100" dir="2700000" algn="tl">
                    <a:srgbClr val="000000">
                      <a:alpha val="43137"/>
                    </a:srgbClr>
                  </a:outerShdw>
                </a:effectLst>
              </a:rPr>
              <a:t>The weights for each splay are multiplied horizontally to calculate the scenario weight:</a:t>
            </a:r>
          </a:p>
          <a:p>
            <a:pPr lvl="2"/>
            <a:r>
              <a:rPr lang="en-US" sz="1900" b="1" dirty="0">
                <a:solidFill>
                  <a:srgbClr val="FF0000"/>
                </a:solidFill>
                <a:effectLst>
                  <a:outerShdw blurRad="38100" dist="38100" dir="2700000" algn="tl">
                    <a:srgbClr val="000000">
                      <a:alpha val="43137"/>
                    </a:srgbClr>
                  </a:outerShdw>
                </a:effectLst>
              </a:rPr>
              <a:t>0.053 * 0.2 = 0.11 (or 11%)</a:t>
            </a:r>
          </a:p>
        </p:txBody>
      </p:sp>
      <p:pic>
        <p:nvPicPr>
          <p:cNvPr id="4" name="Picture 3">
            <a:extLst>
              <a:ext uri="{FF2B5EF4-FFF2-40B4-BE49-F238E27FC236}">
                <a16:creationId xmlns:a16="http://schemas.microsoft.com/office/drawing/2014/main" id="{1F5F5250-1F13-D2E7-86E1-70AA973672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41328" y="0"/>
            <a:ext cx="4450672" cy="6676008"/>
          </a:xfrm>
          <a:prstGeom prst="rect">
            <a:avLst/>
          </a:prstGeom>
        </p:spPr>
      </p:pic>
      <p:sp>
        <p:nvSpPr>
          <p:cNvPr id="6" name="TextBox 5">
            <a:extLst>
              <a:ext uri="{FF2B5EF4-FFF2-40B4-BE49-F238E27FC236}">
                <a16:creationId xmlns:a16="http://schemas.microsoft.com/office/drawing/2014/main" id="{878E579A-954D-E979-83FC-7B167F9C50EE}"/>
              </a:ext>
            </a:extLst>
          </p:cNvPr>
          <p:cNvSpPr txBox="1"/>
          <p:nvPr/>
        </p:nvSpPr>
        <p:spPr>
          <a:xfrm>
            <a:off x="4738068" y="3682078"/>
            <a:ext cx="2886049" cy="2308324"/>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The result is the total weight for each scenario. </a:t>
            </a:r>
          </a:p>
          <a:p>
            <a:r>
              <a:rPr lang="en-US" sz="2400" b="1" dirty="0">
                <a:solidFill>
                  <a:schemeClr val="bg1"/>
                </a:solidFill>
                <a:effectLst>
                  <a:outerShdw blurRad="38100" dist="38100" dir="2700000" algn="tl">
                    <a:srgbClr val="000000">
                      <a:alpha val="43137"/>
                    </a:srgbClr>
                  </a:outerShdw>
                </a:effectLst>
              </a:rPr>
              <a:t>These total weights also add up to 1, vertically (or 100%).</a:t>
            </a:r>
          </a:p>
        </p:txBody>
      </p:sp>
      <p:sp>
        <p:nvSpPr>
          <p:cNvPr id="8" name="TextBox 7">
            <a:extLst>
              <a:ext uri="{FF2B5EF4-FFF2-40B4-BE49-F238E27FC236}">
                <a16:creationId xmlns:a16="http://schemas.microsoft.com/office/drawing/2014/main" id="{C459C1FA-C4CD-8D5B-F0CA-C392F1ECB7CD}"/>
              </a:ext>
            </a:extLst>
          </p:cNvPr>
          <p:cNvSpPr txBox="1"/>
          <p:nvPr/>
        </p:nvSpPr>
        <p:spPr>
          <a:xfrm>
            <a:off x="315985" y="152239"/>
            <a:ext cx="5277991" cy="769441"/>
          </a:xfrm>
          <a:prstGeom prst="rect">
            <a:avLst/>
          </a:prstGeom>
          <a:noFill/>
        </p:spPr>
        <p:txBody>
          <a:bodyPr wrap="square">
            <a:spAutoFit/>
          </a:bodyPr>
          <a:lstStyle/>
          <a:p>
            <a:r>
              <a:rPr lang="en-US" sz="4400" b="1" dirty="0">
                <a:solidFill>
                  <a:srgbClr val="FFC000"/>
                </a:solidFill>
                <a:effectLst>
                  <a:outerShdw blurRad="38100" dist="38100" dir="2700000" algn="tl">
                    <a:srgbClr val="000000">
                      <a:alpha val="43137"/>
                    </a:srgbClr>
                  </a:outerShdw>
                </a:effectLst>
              </a:rPr>
              <a:t>PTHA and Logic Trees</a:t>
            </a:r>
          </a:p>
        </p:txBody>
      </p:sp>
      <p:sp>
        <p:nvSpPr>
          <p:cNvPr id="11" name="TextBox 10">
            <a:extLst>
              <a:ext uri="{FF2B5EF4-FFF2-40B4-BE49-F238E27FC236}">
                <a16:creationId xmlns:a16="http://schemas.microsoft.com/office/drawing/2014/main" id="{B7EAF050-0E48-B8B8-A1CC-5677CDFC4F6A}"/>
              </a:ext>
            </a:extLst>
          </p:cNvPr>
          <p:cNvSpPr txBox="1"/>
          <p:nvPr/>
        </p:nvSpPr>
        <p:spPr>
          <a:xfrm>
            <a:off x="2567788" y="6303757"/>
            <a:ext cx="2256327" cy="261610"/>
          </a:xfrm>
          <a:prstGeom prst="rect">
            <a:avLst/>
          </a:prstGeom>
          <a:noFill/>
        </p:spPr>
        <p:txBody>
          <a:bodyPr wrap="square">
            <a:spAutoFit/>
          </a:bodyPr>
          <a:lstStyle/>
          <a:p>
            <a:r>
              <a:rPr lang="en-US" sz="1100" b="1" dirty="0"/>
              <a:t>From Hong Kie Thio presentation</a:t>
            </a:r>
          </a:p>
        </p:txBody>
      </p:sp>
      <p:sp>
        <p:nvSpPr>
          <p:cNvPr id="18" name="Rectangle 17">
            <a:extLst>
              <a:ext uri="{FF2B5EF4-FFF2-40B4-BE49-F238E27FC236}">
                <a16:creationId xmlns:a16="http://schemas.microsoft.com/office/drawing/2014/main" id="{29335746-0516-BF9A-8F5B-A619238A495C}"/>
              </a:ext>
            </a:extLst>
          </p:cNvPr>
          <p:cNvSpPr/>
          <p:nvPr/>
        </p:nvSpPr>
        <p:spPr>
          <a:xfrm>
            <a:off x="3733060" y="3750816"/>
            <a:ext cx="821185" cy="38173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EE1A7D9-7409-B078-CB3C-71D60E4306EF}"/>
              </a:ext>
            </a:extLst>
          </p:cNvPr>
          <p:cNvCxnSpPr>
            <a:endCxn id="18" idx="3"/>
          </p:cNvCxnSpPr>
          <p:nvPr/>
        </p:nvCxnSpPr>
        <p:spPr>
          <a:xfrm flipH="1">
            <a:off x="4554245" y="3937247"/>
            <a:ext cx="235258" cy="4439"/>
          </a:xfrm>
          <a:prstGeom prst="straightConnector1">
            <a:avLst/>
          </a:prstGeom>
          <a:ln w="381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4D7E6C-5063-E875-F648-33B4B52C89BF}"/>
              </a:ext>
            </a:extLst>
          </p:cNvPr>
          <p:cNvSpPr txBox="1"/>
          <p:nvPr/>
        </p:nvSpPr>
        <p:spPr>
          <a:xfrm>
            <a:off x="2608123" y="5739532"/>
            <a:ext cx="447559" cy="338554"/>
          </a:xfrm>
          <a:prstGeom prst="rect">
            <a:avLst/>
          </a:prstGeom>
          <a:noFill/>
        </p:spPr>
        <p:txBody>
          <a:bodyPr wrap="none" rtlCol="0">
            <a:spAutoFit/>
          </a:bodyPr>
          <a:lstStyle/>
          <a:p>
            <a:pPr algn="ctr"/>
            <a:r>
              <a:rPr lang="en-US" sz="1600" b="1" dirty="0">
                <a:solidFill>
                  <a:srgbClr val="C00000"/>
                </a:solidFill>
              </a:rPr>
              <a:t>0.2</a:t>
            </a:r>
          </a:p>
        </p:txBody>
      </p:sp>
      <p:sp>
        <p:nvSpPr>
          <p:cNvPr id="23" name="TextBox 22">
            <a:extLst>
              <a:ext uri="{FF2B5EF4-FFF2-40B4-BE49-F238E27FC236}">
                <a16:creationId xmlns:a16="http://schemas.microsoft.com/office/drawing/2014/main" id="{57225C3D-964E-26C8-7ED3-BA68A7D5FF90}"/>
              </a:ext>
            </a:extLst>
          </p:cNvPr>
          <p:cNvSpPr txBox="1"/>
          <p:nvPr/>
        </p:nvSpPr>
        <p:spPr>
          <a:xfrm>
            <a:off x="3876119" y="5707649"/>
            <a:ext cx="551754" cy="338554"/>
          </a:xfrm>
          <a:prstGeom prst="rect">
            <a:avLst/>
          </a:prstGeom>
          <a:noFill/>
        </p:spPr>
        <p:txBody>
          <a:bodyPr wrap="none" rtlCol="0">
            <a:spAutoFit/>
          </a:bodyPr>
          <a:lstStyle/>
          <a:p>
            <a:pPr algn="ctr"/>
            <a:r>
              <a:rPr lang="en-US" sz="1600" b="1" dirty="0">
                <a:solidFill>
                  <a:srgbClr val="C00000"/>
                </a:solidFill>
              </a:rPr>
              <a:t>0.11</a:t>
            </a:r>
          </a:p>
        </p:txBody>
      </p:sp>
    </p:spTree>
    <p:extLst>
      <p:ext uri="{BB962C8B-B14F-4D97-AF65-F5344CB8AC3E}">
        <p14:creationId xmlns:p14="http://schemas.microsoft.com/office/powerpoint/2010/main" val="2267561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A7861-C378-B467-A199-E474069033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416" y="155196"/>
            <a:ext cx="6947832" cy="6413384"/>
          </a:xfrm>
          <a:prstGeom prst="rect">
            <a:avLst/>
          </a:prstGeom>
        </p:spPr>
      </p:pic>
      <p:pic>
        <p:nvPicPr>
          <p:cNvPr id="5" name="Picture 4">
            <a:extLst>
              <a:ext uri="{FF2B5EF4-FFF2-40B4-BE49-F238E27FC236}">
                <a16:creationId xmlns:a16="http://schemas.microsoft.com/office/drawing/2014/main" id="{1DAF6C8B-AA42-613E-055A-74A745842E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06829" y="155196"/>
            <a:ext cx="2828288" cy="3712129"/>
          </a:xfrm>
          <a:prstGeom prst="rect">
            <a:avLst/>
          </a:prstGeom>
        </p:spPr>
      </p:pic>
      <p:pic>
        <p:nvPicPr>
          <p:cNvPr id="6" name="Picture 5">
            <a:extLst>
              <a:ext uri="{FF2B5EF4-FFF2-40B4-BE49-F238E27FC236}">
                <a16:creationId xmlns:a16="http://schemas.microsoft.com/office/drawing/2014/main" id="{527ED019-8631-8595-81CC-FF795E1C1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3490" y="3984168"/>
            <a:ext cx="1961628" cy="2555052"/>
          </a:xfrm>
          <a:prstGeom prst="rect">
            <a:avLst/>
          </a:prstGeom>
        </p:spPr>
      </p:pic>
      <p:sp>
        <p:nvSpPr>
          <p:cNvPr id="2" name="TextBox 1">
            <a:extLst>
              <a:ext uri="{FF2B5EF4-FFF2-40B4-BE49-F238E27FC236}">
                <a16:creationId xmlns:a16="http://schemas.microsoft.com/office/drawing/2014/main" id="{B5B331A8-2FA1-6163-6CDF-1E9C306A2330}"/>
              </a:ext>
            </a:extLst>
          </p:cNvPr>
          <p:cNvSpPr txBox="1"/>
          <p:nvPr/>
        </p:nvSpPr>
        <p:spPr>
          <a:xfrm>
            <a:off x="1645023" y="1306512"/>
            <a:ext cx="1613648" cy="2677656"/>
          </a:xfrm>
          <a:prstGeom prst="rect">
            <a:avLst/>
          </a:prstGeom>
          <a:noFill/>
        </p:spPr>
        <p:txBody>
          <a:bodyPr wrap="square" rtlCol="0">
            <a:spAutoFit/>
          </a:bodyPr>
          <a:lstStyle/>
          <a:p>
            <a:r>
              <a:rPr lang="en-US" sz="2400" b="1" dirty="0"/>
              <a:t>The 1</a:t>
            </a:r>
            <a:r>
              <a:rPr lang="en-US" sz="2400" b="1" baseline="30000" dirty="0"/>
              <a:t>st</a:t>
            </a:r>
            <a:r>
              <a:rPr lang="en-US" sz="2400" b="1" dirty="0"/>
              <a:t> splay breaks scenarios into full and partial ruptures.</a:t>
            </a:r>
          </a:p>
        </p:txBody>
      </p:sp>
      <p:sp>
        <p:nvSpPr>
          <p:cNvPr id="4" name="TextBox 3">
            <a:extLst>
              <a:ext uri="{FF2B5EF4-FFF2-40B4-BE49-F238E27FC236}">
                <a16:creationId xmlns:a16="http://schemas.microsoft.com/office/drawing/2014/main" id="{C40D9A5F-3AC3-EEB2-127E-B624A76474FC}"/>
              </a:ext>
            </a:extLst>
          </p:cNvPr>
          <p:cNvSpPr txBox="1"/>
          <p:nvPr/>
        </p:nvSpPr>
        <p:spPr>
          <a:xfrm>
            <a:off x="7046420" y="363359"/>
            <a:ext cx="2138581"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The full rupture branch presumes a margin-wide earthquake (e.g., A from Goldfinger et al., 2012, 2017).</a:t>
            </a:r>
          </a:p>
          <a:p>
            <a:pPr marL="285750" indent="-285750">
              <a:buFont typeface="Arial" panose="020B0604020202020204" pitchFamily="34" charset="0"/>
              <a:buChar char="•"/>
            </a:pPr>
            <a:r>
              <a:rPr lang="en-US" b="1" dirty="0">
                <a:solidFill>
                  <a:schemeClr val="bg1"/>
                </a:solidFill>
              </a:rPr>
              <a:t>The partial rupture branch represents earthquakes that do not span the entire margin.</a:t>
            </a:r>
          </a:p>
        </p:txBody>
      </p:sp>
      <p:sp>
        <p:nvSpPr>
          <p:cNvPr id="7" name="TextBox 6">
            <a:extLst>
              <a:ext uri="{FF2B5EF4-FFF2-40B4-BE49-F238E27FC236}">
                <a16:creationId xmlns:a16="http://schemas.microsoft.com/office/drawing/2014/main" id="{F374B400-46F6-6396-575E-2202584F1A73}"/>
              </a:ext>
            </a:extLst>
          </p:cNvPr>
          <p:cNvSpPr txBox="1"/>
          <p:nvPr/>
        </p:nvSpPr>
        <p:spPr>
          <a:xfrm>
            <a:off x="7068248" y="4246031"/>
            <a:ext cx="2887902" cy="2031325"/>
          </a:xfrm>
          <a:prstGeom prst="rect">
            <a:avLst/>
          </a:prstGeom>
          <a:noFill/>
        </p:spPr>
        <p:txBody>
          <a:bodyPr wrap="square" rtlCol="0">
            <a:spAutoFit/>
          </a:bodyPr>
          <a:lstStyle/>
          <a:p>
            <a:r>
              <a:rPr lang="en-US" b="1" dirty="0">
                <a:solidFill>
                  <a:schemeClr val="bg1"/>
                </a:solidFill>
              </a:rPr>
              <a:t>The two partial branches are segmented and floating:</a:t>
            </a:r>
          </a:p>
          <a:p>
            <a:pPr marL="342900" indent="-342900">
              <a:buAutoNum type="arabicParenBoth"/>
            </a:pPr>
            <a:r>
              <a:rPr lang="en-US" b="1" dirty="0">
                <a:solidFill>
                  <a:schemeClr val="bg1"/>
                </a:solidFill>
              </a:rPr>
              <a:t>based on the Goldfinger et al. (2012, 2017) paleoseismic scenarios</a:t>
            </a:r>
          </a:p>
          <a:p>
            <a:pPr marL="342900" indent="-342900">
              <a:buAutoNum type="arabicParenBoth"/>
            </a:pPr>
            <a:r>
              <a:rPr lang="en-US" b="1" dirty="0">
                <a:solidFill>
                  <a:schemeClr val="bg1"/>
                </a:solidFill>
              </a:rPr>
              <a:t>based on floating ruptures</a:t>
            </a:r>
          </a:p>
        </p:txBody>
      </p:sp>
      <p:sp>
        <p:nvSpPr>
          <p:cNvPr id="8" name="TextBox 7">
            <a:extLst>
              <a:ext uri="{FF2B5EF4-FFF2-40B4-BE49-F238E27FC236}">
                <a16:creationId xmlns:a16="http://schemas.microsoft.com/office/drawing/2014/main" id="{7CF37E7D-EBDF-F8D5-7276-A17EB3C263CE}"/>
              </a:ext>
            </a:extLst>
          </p:cNvPr>
          <p:cNvSpPr txBox="1"/>
          <p:nvPr/>
        </p:nvSpPr>
        <p:spPr>
          <a:xfrm>
            <a:off x="219636" y="5930153"/>
            <a:ext cx="2836033" cy="584775"/>
          </a:xfrm>
          <a:prstGeom prst="rect">
            <a:avLst/>
          </a:prstGeom>
          <a:noFill/>
        </p:spPr>
        <p:txBody>
          <a:bodyPr wrap="none" rtlCol="0">
            <a:spAutoFit/>
          </a:bodyPr>
          <a:lstStyle/>
          <a:p>
            <a:r>
              <a:rPr lang="en-US" sz="3200" b="1" dirty="0">
                <a:solidFill>
                  <a:srgbClr val="C00000"/>
                </a:solidFill>
                <a:effectLst>
                  <a:outerShdw blurRad="38100" dist="38100" dir="2700000" algn="tl">
                    <a:srgbClr val="000000">
                      <a:alpha val="43137"/>
                    </a:srgbClr>
                  </a:outerShdw>
                </a:effectLst>
              </a:rPr>
              <a:t>Draft Logic Tree</a:t>
            </a:r>
          </a:p>
        </p:txBody>
      </p:sp>
      <p:grpSp>
        <p:nvGrpSpPr>
          <p:cNvPr id="13" name="Group 12">
            <a:extLst>
              <a:ext uri="{FF2B5EF4-FFF2-40B4-BE49-F238E27FC236}">
                <a16:creationId xmlns:a16="http://schemas.microsoft.com/office/drawing/2014/main" id="{A46F22E1-862A-070C-0E83-6C93BF733743}"/>
              </a:ext>
            </a:extLst>
          </p:cNvPr>
          <p:cNvGrpSpPr/>
          <p:nvPr/>
        </p:nvGrpSpPr>
        <p:grpSpPr>
          <a:xfrm>
            <a:off x="9287435" y="3397624"/>
            <a:ext cx="891989" cy="2411505"/>
            <a:chOff x="9287435" y="3397624"/>
            <a:chExt cx="891989" cy="2411505"/>
          </a:xfrm>
          <a:effectLst>
            <a:outerShdw blurRad="50800" dist="38100" dir="2700000" algn="tl" rotWithShape="0">
              <a:prstClr val="black">
                <a:alpha val="40000"/>
              </a:prstClr>
            </a:outerShdw>
          </a:effectLst>
        </p:grpSpPr>
        <p:cxnSp>
          <p:nvCxnSpPr>
            <p:cNvPr id="10" name="Straight Arrow Connector 9">
              <a:extLst>
                <a:ext uri="{FF2B5EF4-FFF2-40B4-BE49-F238E27FC236}">
                  <a16:creationId xmlns:a16="http://schemas.microsoft.com/office/drawing/2014/main" id="{0CF31344-B00F-BBA7-B4DE-B082C4D02BE5}"/>
                </a:ext>
              </a:extLst>
            </p:cNvPr>
            <p:cNvCxnSpPr/>
            <p:nvPr/>
          </p:nvCxnSpPr>
          <p:spPr>
            <a:xfrm flipV="1">
              <a:off x="9802906" y="3397624"/>
              <a:ext cx="376518" cy="1506070"/>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4117783-E9E3-1B3C-EAD2-A23B60137E38}"/>
                </a:ext>
              </a:extLst>
            </p:cNvPr>
            <p:cNvCxnSpPr/>
            <p:nvPr/>
          </p:nvCxnSpPr>
          <p:spPr>
            <a:xfrm flipV="1">
              <a:off x="9287435" y="5669933"/>
              <a:ext cx="842683" cy="139196"/>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538590DF-36A3-6BCD-1AE0-21B6965BC78A}"/>
              </a:ext>
            </a:extLst>
          </p:cNvPr>
          <p:cNvSpPr txBox="1"/>
          <p:nvPr/>
        </p:nvSpPr>
        <p:spPr>
          <a:xfrm>
            <a:off x="7597664" y="64550"/>
            <a:ext cx="1609165" cy="276999"/>
          </a:xfrm>
          <a:prstGeom prst="rect">
            <a:avLst/>
          </a:prstGeom>
          <a:noFill/>
        </p:spPr>
        <p:txBody>
          <a:bodyPr wrap="square">
            <a:spAutoFit/>
          </a:bodyPr>
          <a:lstStyle/>
          <a:p>
            <a:r>
              <a:rPr lang="en-US" sz="1200" b="1" dirty="0">
                <a:solidFill>
                  <a:schemeClr val="bg1"/>
                </a:solidFill>
              </a:rPr>
              <a:t>Goldfinger 2012, 2017</a:t>
            </a:r>
            <a:endParaRPr lang="en-US" sz="1200" dirty="0">
              <a:solidFill>
                <a:schemeClr val="bg1"/>
              </a:solidFill>
            </a:endParaRPr>
          </a:p>
        </p:txBody>
      </p:sp>
      <p:sp>
        <p:nvSpPr>
          <p:cNvPr id="16" name="TextBox 15">
            <a:extLst>
              <a:ext uri="{FF2B5EF4-FFF2-40B4-BE49-F238E27FC236}">
                <a16:creationId xmlns:a16="http://schemas.microsoft.com/office/drawing/2014/main" id="{7E08BE06-81C2-DE7F-862B-7D36BD925D04}"/>
              </a:ext>
            </a:extLst>
          </p:cNvPr>
          <p:cNvSpPr txBox="1"/>
          <p:nvPr/>
        </p:nvSpPr>
        <p:spPr>
          <a:xfrm>
            <a:off x="9206829" y="6365402"/>
            <a:ext cx="851647" cy="276999"/>
          </a:xfrm>
          <a:prstGeom prst="rect">
            <a:avLst/>
          </a:prstGeom>
          <a:noFill/>
        </p:spPr>
        <p:txBody>
          <a:bodyPr wrap="square">
            <a:spAutoFit/>
          </a:bodyPr>
          <a:lstStyle/>
          <a:p>
            <a:r>
              <a:rPr lang="en-US" sz="1200" b="1" dirty="0">
                <a:solidFill>
                  <a:schemeClr val="bg1"/>
                </a:solidFill>
              </a:rPr>
              <a:t>Thio, 2020</a:t>
            </a:r>
            <a:endParaRPr lang="en-US" sz="1200" dirty="0">
              <a:solidFill>
                <a:schemeClr val="bg1"/>
              </a:solidFill>
            </a:endParaRPr>
          </a:p>
        </p:txBody>
      </p:sp>
    </p:spTree>
    <p:extLst>
      <p:ext uri="{BB962C8B-B14F-4D97-AF65-F5344CB8AC3E}">
        <p14:creationId xmlns:p14="http://schemas.microsoft.com/office/powerpoint/2010/main" val="3023493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C0EE8-B88B-FA9D-9A59-DE4FC3995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7344560" cy="6667739"/>
          </a:xfrm>
          <a:prstGeom prst="rect">
            <a:avLst/>
          </a:prstGeom>
        </p:spPr>
      </p:pic>
      <p:grpSp>
        <p:nvGrpSpPr>
          <p:cNvPr id="2" name="Group 1">
            <a:extLst>
              <a:ext uri="{FF2B5EF4-FFF2-40B4-BE49-F238E27FC236}">
                <a16:creationId xmlns:a16="http://schemas.microsoft.com/office/drawing/2014/main" id="{B67066FA-7230-A706-9249-1060DF8B95BF}"/>
              </a:ext>
            </a:extLst>
          </p:cNvPr>
          <p:cNvGrpSpPr/>
          <p:nvPr/>
        </p:nvGrpSpPr>
        <p:grpSpPr>
          <a:xfrm>
            <a:off x="7449482" y="71306"/>
            <a:ext cx="4660632" cy="3162649"/>
            <a:chOff x="7449482" y="71306"/>
            <a:chExt cx="4660632" cy="3162649"/>
          </a:xfrm>
        </p:grpSpPr>
        <p:pic>
          <p:nvPicPr>
            <p:cNvPr id="5" name="Picture 4" descr="Diagram&#10;&#10;Description automatically generated">
              <a:extLst>
                <a:ext uri="{FF2B5EF4-FFF2-40B4-BE49-F238E27FC236}">
                  <a16:creationId xmlns:a16="http://schemas.microsoft.com/office/drawing/2014/main" id="{838A4E1C-E62C-1836-87AC-141F655B6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482" y="71306"/>
              <a:ext cx="4660632" cy="3162649"/>
            </a:xfrm>
            <a:prstGeom prst="rect">
              <a:avLst/>
            </a:prstGeom>
          </p:spPr>
        </p:pic>
        <p:grpSp>
          <p:nvGrpSpPr>
            <p:cNvPr id="14" name="Group 13">
              <a:extLst>
                <a:ext uri="{FF2B5EF4-FFF2-40B4-BE49-F238E27FC236}">
                  <a16:creationId xmlns:a16="http://schemas.microsoft.com/office/drawing/2014/main" id="{C5C65581-CD14-CEF9-33F9-335459987B32}"/>
                </a:ext>
              </a:extLst>
            </p:cNvPr>
            <p:cNvGrpSpPr/>
            <p:nvPr/>
          </p:nvGrpSpPr>
          <p:grpSpPr>
            <a:xfrm>
              <a:off x="8460420" y="708722"/>
              <a:ext cx="652743" cy="2276324"/>
              <a:chOff x="8460420" y="708722"/>
              <a:chExt cx="652743" cy="2276324"/>
            </a:xfrm>
          </p:grpSpPr>
          <p:sp>
            <p:nvSpPr>
              <p:cNvPr id="9" name="TextBox 8">
                <a:extLst>
                  <a:ext uri="{FF2B5EF4-FFF2-40B4-BE49-F238E27FC236}">
                    <a16:creationId xmlns:a16="http://schemas.microsoft.com/office/drawing/2014/main" id="{0FE192B5-1730-4F32-382D-94EAD85E7560}"/>
                  </a:ext>
                </a:extLst>
              </p:cNvPr>
              <p:cNvSpPr txBox="1"/>
              <p:nvPr/>
            </p:nvSpPr>
            <p:spPr>
              <a:xfrm>
                <a:off x="8460420" y="708722"/>
                <a:ext cx="652743" cy="338554"/>
              </a:xfrm>
              <a:prstGeom prst="rect">
                <a:avLst/>
              </a:prstGeom>
              <a:noFill/>
            </p:spPr>
            <p:txBody>
              <a:bodyPr wrap="none" rtlCol="0">
                <a:spAutoFit/>
              </a:bodyPr>
              <a:lstStyle/>
              <a:p>
                <a:pPr algn="ctr"/>
                <a:r>
                  <a:rPr lang="en-US" sz="1600" b="1" dirty="0">
                    <a:solidFill>
                      <a:srgbClr val="C00000"/>
                    </a:solidFill>
                  </a:rPr>
                  <a:t>0.025</a:t>
                </a:r>
              </a:p>
            </p:txBody>
          </p:sp>
          <p:sp>
            <p:nvSpPr>
              <p:cNvPr id="10" name="TextBox 9">
                <a:extLst>
                  <a:ext uri="{FF2B5EF4-FFF2-40B4-BE49-F238E27FC236}">
                    <a16:creationId xmlns:a16="http://schemas.microsoft.com/office/drawing/2014/main" id="{7B35F145-8057-1517-F8D5-BE6553AF6957}"/>
                  </a:ext>
                </a:extLst>
              </p:cNvPr>
              <p:cNvSpPr txBox="1"/>
              <p:nvPr/>
            </p:nvSpPr>
            <p:spPr>
              <a:xfrm>
                <a:off x="8460420" y="1113012"/>
                <a:ext cx="652743" cy="338554"/>
              </a:xfrm>
              <a:prstGeom prst="rect">
                <a:avLst/>
              </a:prstGeom>
              <a:noFill/>
            </p:spPr>
            <p:txBody>
              <a:bodyPr wrap="none" rtlCol="0">
                <a:spAutoFit/>
              </a:bodyPr>
              <a:lstStyle/>
              <a:p>
                <a:pPr algn="ctr"/>
                <a:r>
                  <a:rPr lang="en-US" sz="1600" b="1" dirty="0">
                    <a:solidFill>
                      <a:srgbClr val="C00000"/>
                    </a:solidFill>
                  </a:rPr>
                  <a:t>0.025</a:t>
                </a:r>
              </a:p>
            </p:txBody>
          </p:sp>
          <p:sp>
            <p:nvSpPr>
              <p:cNvPr id="11" name="TextBox 10">
                <a:extLst>
                  <a:ext uri="{FF2B5EF4-FFF2-40B4-BE49-F238E27FC236}">
                    <a16:creationId xmlns:a16="http://schemas.microsoft.com/office/drawing/2014/main" id="{C0C16E24-19E3-074A-863D-07E3527A22DA}"/>
                  </a:ext>
                </a:extLst>
              </p:cNvPr>
              <p:cNvSpPr txBox="1"/>
              <p:nvPr/>
            </p:nvSpPr>
            <p:spPr>
              <a:xfrm>
                <a:off x="8510914" y="1517302"/>
                <a:ext cx="551754" cy="338554"/>
              </a:xfrm>
              <a:prstGeom prst="rect">
                <a:avLst/>
              </a:prstGeom>
              <a:noFill/>
            </p:spPr>
            <p:txBody>
              <a:bodyPr wrap="none" rtlCol="0">
                <a:spAutoFit/>
              </a:bodyPr>
              <a:lstStyle/>
              <a:p>
                <a:pPr algn="ctr"/>
                <a:r>
                  <a:rPr lang="en-US" sz="1600" b="1" dirty="0">
                    <a:solidFill>
                      <a:srgbClr val="C00000"/>
                    </a:solidFill>
                  </a:rPr>
                  <a:t>0.16</a:t>
                </a:r>
              </a:p>
            </p:txBody>
          </p:sp>
          <p:sp>
            <p:nvSpPr>
              <p:cNvPr id="12" name="TextBox 11">
                <a:extLst>
                  <a:ext uri="{FF2B5EF4-FFF2-40B4-BE49-F238E27FC236}">
                    <a16:creationId xmlns:a16="http://schemas.microsoft.com/office/drawing/2014/main" id="{93D4E3A5-C2DE-FC93-B986-A13E5805D262}"/>
                  </a:ext>
                </a:extLst>
              </p:cNvPr>
              <p:cNvSpPr txBox="1"/>
              <p:nvPr/>
            </p:nvSpPr>
            <p:spPr>
              <a:xfrm>
                <a:off x="8510914" y="2325937"/>
                <a:ext cx="551754" cy="338554"/>
              </a:xfrm>
              <a:prstGeom prst="rect">
                <a:avLst/>
              </a:prstGeom>
              <a:noFill/>
            </p:spPr>
            <p:txBody>
              <a:bodyPr wrap="none" rtlCol="0">
                <a:spAutoFit/>
              </a:bodyPr>
              <a:lstStyle/>
              <a:p>
                <a:pPr algn="ctr"/>
                <a:r>
                  <a:rPr lang="en-US" sz="1600" b="1" dirty="0">
                    <a:solidFill>
                      <a:srgbClr val="C00000"/>
                    </a:solidFill>
                  </a:rPr>
                  <a:t>0.53</a:t>
                </a:r>
              </a:p>
            </p:txBody>
          </p:sp>
          <p:sp>
            <p:nvSpPr>
              <p:cNvPr id="13" name="TextBox 12">
                <a:extLst>
                  <a:ext uri="{FF2B5EF4-FFF2-40B4-BE49-F238E27FC236}">
                    <a16:creationId xmlns:a16="http://schemas.microsoft.com/office/drawing/2014/main" id="{814668F1-2711-530D-DA9B-6756B59FA00C}"/>
                  </a:ext>
                </a:extLst>
              </p:cNvPr>
              <p:cNvSpPr txBox="1"/>
              <p:nvPr/>
            </p:nvSpPr>
            <p:spPr>
              <a:xfrm>
                <a:off x="8510914" y="2646492"/>
                <a:ext cx="551754" cy="338554"/>
              </a:xfrm>
              <a:prstGeom prst="rect">
                <a:avLst/>
              </a:prstGeom>
              <a:noFill/>
            </p:spPr>
            <p:txBody>
              <a:bodyPr wrap="none" rtlCol="0">
                <a:spAutoFit/>
              </a:bodyPr>
              <a:lstStyle/>
              <a:p>
                <a:pPr algn="ctr"/>
                <a:r>
                  <a:rPr lang="en-US" sz="1600" b="1" dirty="0">
                    <a:solidFill>
                      <a:srgbClr val="C00000"/>
                    </a:solidFill>
                  </a:rPr>
                  <a:t>0.26</a:t>
                </a:r>
              </a:p>
            </p:txBody>
          </p:sp>
        </p:grpSp>
      </p:grpSp>
      <p:sp>
        <p:nvSpPr>
          <p:cNvPr id="4" name="TextBox 3">
            <a:extLst>
              <a:ext uri="{FF2B5EF4-FFF2-40B4-BE49-F238E27FC236}">
                <a16:creationId xmlns:a16="http://schemas.microsoft.com/office/drawing/2014/main" id="{7CD7EDFC-9C02-FBE5-1823-5CF52F357CA6}"/>
              </a:ext>
            </a:extLst>
          </p:cNvPr>
          <p:cNvSpPr txBox="1"/>
          <p:nvPr/>
        </p:nvSpPr>
        <p:spPr>
          <a:xfrm>
            <a:off x="219636" y="5930153"/>
            <a:ext cx="2836033" cy="584775"/>
          </a:xfrm>
          <a:prstGeom prst="rect">
            <a:avLst/>
          </a:prstGeom>
          <a:noFill/>
        </p:spPr>
        <p:txBody>
          <a:bodyPr wrap="none" rtlCol="0">
            <a:spAutoFit/>
          </a:bodyPr>
          <a:lstStyle/>
          <a:p>
            <a:r>
              <a:rPr lang="en-US" sz="3200" b="1" dirty="0">
                <a:solidFill>
                  <a:srgbClr val="C00000"/>
                </a:solidFill>
                <a:effectLst>
                  <a:outerShdw blurRad="38100" dist="38100" dir="2700000" algn="tl">
                    <a:srgbClr val="000000">
                      <a:alpha val="43137"/>
                    </a:srgbClr>
                  </a:outerShdw>
                </a:effectLst>
              </a:rPr>
              <a:t>Draft Logic Tree</a:t>
            </a:r>
          </a:p>
        </p:txBody>
      </p:sp>
      <p:sp>
        <p:nvSpPr>
          <p:cNvPr id="6" name="TextBox 5">
            <a:extLst>
              <a:ext uri="{FF2B5EF4-FFF2-40B4-BE49-F238E27FC236}">
                <a16:creationId xmlns:a16="http://schemas.microsoft.com/office/drawing/2014/main" id="{25513444-DD0B-80B4-F3EC-5F315935E3B3}"/>
              </a:ext>
            </a:extLst>
          </p:cNvPr>
          <p:cNvSpPr txBox="1"/>
          <p:nvPr/>
        </p:nvSpPr>
        <p:spPr>
          <a:xfrm>
            <a:off x="1771762" y="1960863"/>
            <a:ext cx="1900518" cy="2677656"/>
          </a:xfrm>
          <a:prstGeom prst="rect">
            <a:avLst/>
          </a:prstGeom>
          <a:noFill/>
        </p:spPr>
        <p:txBody>
          <a:bodyPr wrap="square" rtlCol="0">
            <a:spAutoFit/>
          </a:bodyPr>
          <a:lstStyle/>
          <a:p>
            <a:r>
              <a:rPr lang="en-US" sz="2400" b="1" dirty="0"/>
              <a:t>The Full Margin splay breaks scenarios into DOGAMI and USGS branches.</a:t>
            </a:r>
          </a:p>
        </p:txBody>
      </p:sp>
      <p:pic>
        <p:nvPicPr>
          <p:cNvPr id="15" name="Picture 14" descr="Diagram, engineering drawing&#10;&#10;Description automatically generated">
            <a:extLst>
              <a:ext uri="{FF2B5EF4-FFF2-40B4-BE49-F238E27FC236}">
                <a16:creationId xmlns:a16="http://schemas.microsoft.com/office/drawing/2014/main" id="{AACA96D5-CEFA-63D5-28C6-10F73336D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82" y="3326256"/>
            <a:ext cx="3267824" cy="3235558"/>
          </a:xfrm>
          <a:prstGeom prst="rect">
            <a:avLst/>
          </a:prstGeom>
        </p:spPr>
      </p:pic>
      <p:sp>
        <p:nvSpPr>
          <p:cNvPr id="16" name="TextBox 15">
            <a:extLst>
              <a:ext uri="{FF2B5EF4-FFF2-40B4-BE49-F238E27FC236}">
                <a16:creationId xmlns:a16="http://schemas.microsoft.com/office/drawing/2014/main" id="{C533E9FF-15B6-A8B3-5703-78CBF1DBE5CA}"/>
              </a:ext>
            </a:extLst>
          </p:cNvPr>
          <p:cNvSpPr txBox="1"/>
          <p:nvPr/>
        </p:nvSpPr>
        <p:spPr>
          <a:xfrm>
            <a:off x="8257313" y="5806330"/>
            <a:ext cx="2369985" cy="369332"/>
          </a:xfrm>
          <a:prstGeom prst="rect">
            <a:avLst/>
          </a:prstGeom>
          <a:noFill/>
        </p:spPr>
        <p:txBody>
          <a:bodyPr wrap="square" rtlCol="0">
            <a:spAutoFit/>
          </a:bodyPr>
          <a:lstStyle/>
          <a:p>
            <a:r>
              <a:rPr lang="en-US" b="1" dirty="0">
                <a:solidFill>
                  <a:srgbClr val="C00000"/>
                </a:solidFill>
              </a:rPr>
              <a:t>Rupture Length vs. M</a:t>
            </a:r>
            <a:r>
              <a:rPr lang="en-US" b="1" baseline="-25000" dirty="0">
                <a:solidFill>
                  <a:srgbClr val="C00000"/>
                </a:solidFill>
              </a:rPr>
              <a:t>W</a:t>
            </a:r>
          </a:p>
        </p:txBody>
      </p:sp>
      <p:sp>
        <p:nvSpPr>
          <p:cNvPr id="8" name="TextBox 7">
            <a:extLst>
              <a:ext uri="{FF2B5EF4-FFF2-40B4-BE49-F238E27FC236}">
                <a16:creationId xmlns:a16="http://schemas.microsoft.com/office/drawing/2014/main" id="{4BE10DA7-D252-9FF4-A68E-44969FA5D242}"/>
              </a:ext>
            </a:extLst>
          </p:cNvPr>
          <p:cNvSpPr txBox="1"/>
          <p:nvPr/>
        </p:nvSpPr>
        <p:spPr>
          <a:xfrm>
            <a:off x="10883496" y="2921696"/>
            <a:ext cx="1226618" cy="261610"/>
          </a:xfrm>
          <a:prstGeom prst="rect">
            <a:avLst/>
          </a:prstGeom>
          <a:noFill/>
        </p:spPr>
        <p:txBody>
          <a:bodyPr wrap="none" rtlCol="0">
            <a:spAutoFit/>
          </a:bodyPr>
          <a:lstStyle/>
          <a:p>
            <a:r>
              <a:rPr lang="en-US" sz="1100" dirty="0"/>
              <a:t>Witter et al., 2013</a:t>
            </a:r>
          </a:p>
        </p:txBody>
      </p:sp>
      <p:sp>
        <p:nvSpPr>
          <p:cNvPr id="18" name="TextBox 17">
            <a:extLst>
              <a:ext uri="{FF2B5EF4-FFF2-40B4-BE49-F238E27FC236}">
                <a16:creationId xmlns:a16="http://schemas.microsoft.com/office/drawing/2014/main" id="{FA1C1F21-A6C7-2418-2012-ABEBFE16BF69}"/>
              </a:ext>
            </a:extLst>
          </p:cNvPr>
          <p:cNvSpPr txBox="1"/>
          <p:nvPr/>
        </p:nvSpPr>
        <p:spPr>
          <a:xfrm>
            <a:off x="7425996" y="6346179"/>
            <a:ext cx="1313180" cy="261610"/>
          </a:xfrm>
          <a:prstGeom prst="rect">
            <a:avLst/>
          </a:prstGeom>
          <a:noFill/>
        </p:spPr>
        <p:txBody>
          <a:bodyPr wrap="none" rtlCol="0">
            <a:spAutoFit/>
          </a:bodyPr>
          <a:lstStyle/>
          <a:p>
            <a:r>
              <a:rPr lang="en-US" sz="1100" dirty="0"/>
              <a:t>Strasser et al., 2010</a:t>
            </a:r>
          </a:p>
        </p:txBody>
      </p:sp>
      <p:sp>
        <p:nvSpPr>
          <p:cNvPr id="19" name="TextBox 18">
            <a:extLst>
              <a:ext uri="{FF2B5EF4-FFF2-40B4-BE49-F238E27FC236}">
                <a16:creationId xmlns:a16="http://schemas.microsoft.com/office/drawing/2014/main" id="{B2032D7C-F3DB-FB51-64FC-1A5D4025ED87}"/>
              </a:ext>
            </a:extLst>
          </p:cNvPr>
          <p:cNvSpPr txBox="1"/>
          <p:nvPr/>
        </p:nvSpPr>
        <p:spPr>
          <a:xfrm>
            <a:off x="10717306" y="3429000"/>
            <a:ext cx="1412866" cy="1661993"/>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rPr>
              <a:t>Rupture Size</a:t>
            </a:r>
          </a:p>
          <a:p>
            <a:pPr marL="342900" indent="-342900">
              <a:buAutoNum type="arabicParenBoth"/>
            </a:pPr>
            <a:r>
              <a:rPr lang="en-US" sz="1400" b="1" dirty="0">
                <a:solidFill>
                  <a:schemeClr val="bg1"/>
                </a:solidFill>
                <a:effectLst>
                  <a:outerShdw blurRad="38100" dist="38100" dir="2700000" algn="tl">
                    <a:srgbClr val="000000">
                      <a:alpha val="43137"/>
                    </a:srgbClr>
                  </a:outerShdw>
                </a:effectLst>
              </a:rPr>
              <a:t>t-shirt size (DOGAMI)</a:t>
            </a:r>
          </a:p>
          <a:p>
            <a:pPr marL="342900" indent="-342900">
              <a:buAutoNum type="arabicParenBoth"/>
            </a:pPr>
            <a:r>
              <a:rPr lang="en-US" sz="1400" b="1" dirty="0">
                <a:solidFill>
                  <a:schemeClr val="bg1"/>
                </a:solidFill>
                <a:effectLst>
                  <a:outerShdw blurRad="38100" dist="38100" dir="2700000" algn="tl">
                    <a:srgbClr val="000000">
                      <a:alpha val="43137"/>
                    </a:srgbClr>
                  </a:outerShdw>
                </a:effectLst>
              </a:rPr>
              <a:t>magnitude scaling relations (USGS)</a:t>
            </a:r>
          </a:p>
        </p:txBody>
      </p:sp>
      <p:cxnSp>
        <p:nvCxnSpPr>
          <p:cNvPr id="21" name="Straight Arrow Connector 20">
            <a:extLst>
              <a:ext uri="{FF2B5EF4-FFF2-40B4-BE49-F238E27FC236}">
                <a16:creationId xmlns:a16="http://schemas.microsoft.com/office/drawing/2014/main" id="{1ACA5667-BDE2-3C5C-F92A-F72FC317FA86}"/>
              </a:ext>
            </a:extLst>
          </p:cNvPr>
          <p:cNvCxnSpPr>
            <a:cxnSpLocks/>
          </p:cNvCxnSpPr>
          <p:nvPr/>
        </p:nvCxnSpPr>
        <p:spPr>
          <a:xfrm flipH="1" flipV="1">
            <a:off x="8992441" y="3155739"/>
            <a:ext cx="1786133" cy="715632"/>
          </a:xfrm>
          <a:prstGeom prst="straightConnector1">
            <a:avLst/>
          </a:prstGeom>
          <a:ln w="28575">
            <a:solidFill>
              <a:srgbClr val="FFC000"/>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5ECFF5-C5F8-12DC-F70B-EB503B47B2D3}"/>
              </a:ext>
            </a:extLst>
          </p:cNvPr>
          <p:cNvCxnSpPr>
            <a:cxnSpLocks/>
          </p:cNvCxnSpPr>
          <p:nvPr/>
        </p:nvCxnSpPr>
        <p:spPr>
          <a:xfrm flipH="1" flipV="1">
            <a:off x="10327341" y="4362619"/>
            <a:ext cx="721659" cy="165246"/>
          </a:xfrm>
          <a:prstGeom prst="straightConnector1">
            <a:avLst/>
          </a:prstGeom>
          <a:ln w="28575">
            <a:solidFill>
              <a:srgbClr val="FFC000"/>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63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B3D37-3608-7348-FEB2-A754AC952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2657"/>
            <a:ext cx="12192000" cy="4953000"/>
          </a:xfrm>
          <a:prstGeom prst="rect">
            <a:avLst/>
          </a:prstGeom>
        </p:spPr>
      </p:pic>
      <p:pic>
        <p:nvPicPr>
          <p:cNvPr id="5" name="Picture 4" descr="Diagram&#10;&#10;Description automatically generated">
            <a:extLst>
              <a:ext uri="{FF2B5EF4-FFF2-40B4-BE49-F238E27FC236}">
                <a16:creationId xmlns:a16="http://schemas.microsoft.com/office/drawing/2014/main" id="{1809727B-275C-D414-98F5-CFEDDE505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817" y="2798182"/>
            <a:ext cx="5276365" cy="293149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D1D1CC4-3BEF-F56D-A3DD-1C4270ABD20E}"/>
              </a:ext>
            </a:extLst>
          </p:cNvPr>
          <p:cNvSpPr txBox="1"/>
          <p:nvPr/>
        </p:nvSpPr>
        <p:spPr>
          <a:xfrm>
            <a:off x="7170977" y="5468070"/>
            <a:ext cx="1627369" cy="261610"/>
          </a:xfrm>
          <a:prstGeom prst="rect">
            <a:avLst/>
          </a:prstGeom>
          <a:noFill/>
        </p:spPr>
        <p:txBody>
          <a:bodyPr wrap="none" rtlCol="0">
            <a:spAutoFit/>
          </a:bodyPr>
          <a:lstStyle/>
          <a:p>
            <a:r>
              <a:rPr lang="en-US" sz="1100" b="1" dirty="0"/>
              <a:t>Watt and Brothers, 2021</a:t>
            </a:r>
          </a:p>
        </p:txBody>
      </p:sp>
      <p:pic>
        <p:nvPicPr>
          <p:cNvPr id="7" name="Picture 6" descr="Diagram&#10;&#10;Description automatically generated with medium confidence">
            <a:extLst>
              <a:ext uri="{FF2B5EF4-FFF2-40B4-BE49-F238E27FC236}">
                <a16:creationId xmlns:a16="http://schemas.microsoft.com/office/drawing/2014/main" id="{EBCD8F83-12FC-84A6-14B4-95A8CFF62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4581" y="2517151"/>
            <a:ext cx="3281184" cy="411058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11CF875-7171-4935-50B0-C491669AF808}"/>
              </a:ext>
            </a:extLst>
          </p:cNvPr>
          <p:cNvSpPr txBox="1"/>
          <p:nvPr/>
        </p:nvSpPr>
        <p:spPr>
          <a:xfrm>
            <a:off x="8854581" y="6366122"/>
            <a:ext cx="1571224" cy="261610"/>
          </a:xfrm>
          <a:prstGeom prst="rect">
            <a:avLst/>
          </a:prstGeom>
          <a:noFill/>
        </p:spPr>
        <p:txBody>
          <a:bodyPr wrap="square" rtlCol="0">
            <a:spAutoFit/>
          </a:bodyPr>
          <a:lstStyle/>
          <a:p>
            <a:r>
              <a:rPr lang="en-US" sz="1100" b="1" dirty="0"/>
              <a:t>Gao et al., 2018</a:t>
            </a:r>
          </a:p>
        </p:txBody>
      </p:sp>
      <p:sp>
        <p:nvSpPr>
          <p:cNvPr id="12" name="TextBox 11">
            <a:extLst>
              <a:ext uri="{FF2B5EF4-FFF2-40B4-BE49-F238E27FC236}">
                <a16:creationId xmlns:a16="http://schemas.microsoft.com/office/drawing/2014/main" id="{D6BCEAB6-0197-78EC-3FE8-F20576A02E88}"/>
              </a:ext>
            </a:extLst>
          </p:cNvPr>
          <p:cNvSpPr txBox="1"/>
          <p:nvPr/>
        </p:nvSpPr>
        <p:spPr>
          <a:xfrm>
            <a:off x="0" y="5240522"/>
            <a:ext cx="3457817" cy="1323439"/>
          </a:xfrm>
          <a:prstGeom prst="rect">
            <a:avLst/>
          </a:prstGeom>
          <a:noFill/>
        </p:spPr>
        <p:txBody>
          <a:bodyPr wrap="square" rtlCol="0">
            <a:spAutoFit/>
          </a:bodyPr>
          <a:lstStyle/>
          <a:p>
            <a:r>
              <a:rPr lang="en-US" sz="2000" b="1" dirty="0">
                <a:solidFill>
                  <a:srgbClr val="FFC000"/>
                </a:solidFill>
                <a:effectLst>
                  <a:outerShdw blurRad="38100" dist="38100" dir="2700000" algn="tl">
                    <a:srgbClr val="000000">
                      <a:alpha val="43137"/>
                    </a:srgbClr>
                  </a:outerShdw>
                </a:effectLst>
              </a:rPr>
              <a:t>Fault geometry can influence both slip and tsunami source models. Trench breaking slip can generate larger tsunami.</a:t>
            </a:r>
          </a:p>
        </p:txBody>
      </p:sp>
      <p:sp>
        <p:nvSpPr>
          <p:cNvPr id="13" name="TextBox 12">
            <a:extLst>
              <a:ext uri="{FF2B5EF4-FFF2-40B4-BE49-F238E27FC236}">
                <a16:creationId xmlns:a16="http://schemas.microsoft.com/office/drawing/2014/main" id="{1269CC2B-BE79-F78C-4FB2-879F0A45933E}"/>
              </a:ext>
            </a:extLst>
          </p:cNvPr>
          <p:cNvSpPr txBox="1"/>
          <p:nvPr/>
        </p:nvSpPr>
        <p:spPr>
          <a:xfrm>
            <a:off x="3750816" y="5816334"/>
            <a:ext cx="4983367" cy="646331"/>
          </a:xfrm>
          <a:prstGeom prst="rect">
            <a:avLst/>
          </a:prstGeom>
          <a:noFill/>
        </p:spPr>
        <p:txBody>
          <a:bodyPr wrap="square" rtlCol="0">
            <a:spAutoFit/>
          </a:bodyPr>
          <a:lstStyle/>
          <a:p>
            <a:pPr algn="r"/>
            <a:r>
              <a:rPr lang="en-US" b="1" dirty="0">
                <a:solidFill>
                  <a:schemeClr val="bg1"/>
                </a:solidFill>
                <a:effectLst>
                  <a:outerShdw blurRad="38100" dist="38100" dir="2700000" algn="tl">
                    <a:srgbClr val="000000">
                      <a:alpha val="43137"/>
                    </a:srgbClr>
                  </a:outerShdw>
                </a:effectLst>
              </a:rPr>
              <a:t>Illustrations shows hypothetical slip scenarios (and seafloor uplift) for a range of fault geometry.</a:t>
            </a:r>
          </a:p>
        </p:txBody>
      </p:sp>
      <p:sp>
        <p:nvSpPr>
          <p:cNvPr id="2" name="TextBox 1">
            <a:extLst>
              <a:ext uri="{FF2B5EF4-FFF2-40B4-BE49-F238E27FC236}">
                <a16:creationId xmlns:a16="http://schemas.microsoft.com/office/drawing/2014/main" id="{300E2096-DFF2-8291-6D29-3DB3A2C63E90}"/>
              </a:ext>
            </a:extLst>
          </p:cNvPr>
          <p:cNvSpPr txBox="1"/>
          <p:nvPr/>
        </p:nvSpPr>
        <p:spPr>
          <a:xfrm>
            <a:off x="48468" y="259071"/>
            <a:ext cx="1974024" cy="1077218"/>
          </a:xfrm>
          <a:prstGeom prst="rect">
            <a:avLst/>
          </a:prstGeom>
          <a:noFill/>
        </p:spPr>
        <p:txBody>
          <a:bodyPr wrap="square" rtlCol="0">
            <a:spAutoFit/>
          </a:bodyPr>
          <a:lstStyle/>
          <a:p>
            <a:r>
              <a:rPr lang="en-US" sz="3200" b="1" dirty="0">
                <a:solidFill>
                  <a:srgbClr val="C00000"/>
                </a:solidFill>
                <a:effectLst>
                  <a:outerShdw blurRad="38100" dist="38100" dir="2700000" algn="tl">
                    <a:srgbClr val="000000">
                      <a:alpha val="43137"/>
                    </a:srgbClr>
                  </a:outerShdw>
                </a:effectLst>
              </a:rPr>
              <a:t>Draft Logic Tree</a:t>
            </a:r>
          </a:p>
        </p:txBody>
      </p:sp>
    </p:spTree>
    <p:extLst>
      <p:ext uri="{BB962C8B-B14F-4D97-AF65-F5344CB8AC3E}">
        <p14:creationId xmlns:p14="http://schemas.microsoft.com/office/powerpoint/2010/main" val="161153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3585</Words>
  <Application>Microsoft Office PowerPoint</Application>
  <PresentationFormat>Widescreen</PresentationFormat>
  <Paragraphs>211</Paragraphs>
  <Slides>24</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Lora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Patton, Jason@DOC</dc:creator>
  <cp:lastModifiedBy>Patton, Jason@DOC</cp:lastModifiedBy>
  <cp:revision>17</cp:revision>
  <dcterms:created xsi:type="dcterms:W3CDTF">2023-06-29T21:33:14Z</dcterms:created>
  <dcterms:modified xsi:type="dcterms:W3CDTF">2023-12-14T17:26:21Z</dcterms:modified>
</cp:coreProperties>
</file>