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1" r:id="rId2"/>
    <p:sldId id="303" r:id="rId3"/>
    <p:sldId id="272" r:id="rId4"/>
    <p:sldId id="273" r:id="rId5"/>
    <p:sldId id="258" r:id="rId6"/>
    <p:sldId id="264" r:id="rId7"/>
    <p:sldId id="265" r:id="rId8"/>
    <p:sldId id="298" r:id="rId9"/>
    <p:sldId id="308" r:id="rId10"/>
    <p:sldId id="274" r:id="rId11"/>
    <p:sldId id="276" r:id="rId12"/>
    <p:sldId id="278" r:id="rId13"/>
    <p:sldId id="279" r:id="rId14"/>
    <p:sldId id="257" r:id="rId15"/>
    <p:sldId id="304" r:id="rId16"/>
    <p:sldId id="297" r:id="rId17"/>
    <p:sldId id="266" r:id="rId18"/>
    <p:sldId id="322" r:id="rId19"/>
    <p:sldId id="280" r:id="rId20"/>
    <p:sldId id="260" r:id="rId21"/>
    <p:sldId id="316" r:id="rId22"/>
    <p:sldId id="315" r:id="rId23"/>
    <p:sldId id="261" r:id="rId24"/>
    <p:sldId id="307" r:id="rId25"/>
    <p:sldId id="262" r:id="rId26"/>
    <p:sldId id="314" r:id="rId27"/>
    <p:sldId id="268" r:id="rId28"/>
    <p:sldId id="282" r:id="rId29"/>
    <p:sldId id="283" r:id="rId30"/>
    <p:sldId id="309" r:id="rId31"/>
    <p:sldId id="305" r:id="rId32"/>
    <p:sldId id="319" r:id="rId33"/>
    <p:sldId id="320" r:id="rId34"/>
    <p:sldId id="293" r:id="rId35"/>
    <p:sldId id="318" r:id="rId36"/>
    <p:sldId id="326" r:id="rId37"/>
    <p:sldId id="311" r:id="rId38"/>
    <p:sldId id="267" r:id="rId39"/>
    <p:sldId id="313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605" autoAdjust="0"/>
  </p:normalViewPr>
  <p:slideViewPr>
    <p:cSldViewPr snapToGrid="0">
      <p:cViewPr varScale="1">
        <p:scale>
          <a:sx n="91" d="100"/>
          <a:sy n="91" d="100"/>
        </p:scale>
        <p:origin x="16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URBULENCE\TurbiData\cruises\2016_new_zealand\core_data\sample_data\radioisotope\Hik_21_234Th_ex_201704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Sheet1!$D$3:$D$16</c:f>
                <c:numCache>
                  <c:formatCode>General</c:formatCode>
                  <c:ptCount val="14"/>
                  <c:pt idx="0">
                    <c:v>89</c:v>
                  </c:pt>
                  <c:pt idx="1">
                    <c:v>59</c:v>
                  </c:pt>
                  <c:pt idx="2">
                    <c:v>73</c:v>
                  </c:pt>
                  <c:pt idx="3">
                    <c:v>82</c:v>
                  </c:pt>
                  <c:pt idx="5">
                    <c:v>60</c:v>
                  </c:pt>
                  <c:pt idx="7">
                    <c:v>62</c:v>
                  </c:pt>
                  <c:pt idx="8">
                    <c:v>55</c:v>
                  </c:pt>
                  <c:pt idx="9">
                    <c:v>76</c:v>
                  </c:pt>
                  <c:pt idx="10">
                    <c:v>109</c:v>
                  </c:pt>
                  <c:pt idx="11">
                    <c:v>83</c:v>
                  </c:pt>
                  <c:pt idx="12">
                    <c:v>58</c:v>
                  </c:pt>
                  <c:pt idx="13">
                    <c:v>71</c:v>
                  </c:pt>
                </c:numCache>
              </c:numRef>
            </c:plus>
            <c:minus>
              <c:numRef>
                <c:f>Sheet1!$D$3:$D$16</c:f>
                <c:numCache>
                  <c:formatCode>General</c:formatCode>
                  <c:ptCount val="14"/>
                  <c:pt idx="0">
                    <c:v>89</c:v>
                  </c:pt>
                  <c:pt idx="1">
                    <c:v>59</c:v>
                  </c:pt>
                  <c:pt idx="2">
                    <c:v>73</c:v>
                  </c:pt>
                  <c:pt idx="3">
                    <c:v>82</c:v>
                  </c:pt>
                  <c:pt idx="5">
                    <c:v>60</c:v>
                  </c:pt>
                  <c:pt idx="7">
                    <c:v>62</c:v>
                  </c:pt>
                  <c:pt idx="8">
                    <c:v>55</c:v>
                  </c:pt>
                  <c:pt idx="9">
                    <c:v>76</c:v>
                  </c:pt>
                  <c:pt idx="10">
                    <c:v>109</c:v>
                  </c:pt>
                  <c:pt idx="11">
                    <c:v>83</c:v>
                  </c:pt>
                  <c:pt idx="12">
                    <c:v>58</c:v>
                  </c:pt>
                  <c:pt idx="13">
                    <c:v>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</c:errBars>
          <c:xVal>
            <c:numRef>
              <c:f>Sheet1!$C$3:$C$16</c:f>
              <c:numCache>
                <c:formatCode>General</c:formatCode>
                <c:ptCount val="14"/>
                <c:pt idx="0">
                  <c:v>139</c:v>
                </c:pt>
                <c:pt idx="1">
                  <c:v>109</c:v>
                </c:pt>
                <c:pt idx="2">
                  <c:v>105</c:v>
                </c:pt>
                <c:pt idx="3">
                  <c:v>147</c:v>
                </c:pt>
                <c:pt idx="5">
                  <c:v>139</c:v>
                </c:pt>
                <c:pt idx="7">
                  <c:v>154</c:v>
                </c:pt>
                <c:pt idx="8">
                  <c:v>162</c:v>
                </c:pt>
                <c:pt idx="9">
                  <c:v>219</c:v>
                </c:pt>
                <c:pt idx="10">
                  <c:v>456</c:v>
                </c:pt>
                <c:pt idx="11">
                  <c:v>168</c:v>
                </c:pt>
                <c:pt idx="12">
                  <c:v>66</c:v>
                </c:pt>
                <c:pt idx="13">
                  <c:v>109</c:v>
                </c:pt>
              </c:numCache>
            </c:numRef>
          </c:xVal>
          <c:yVal>
            <c:numRef>
              <c:f>Sheet1!$B$3:$B$16</c:f>
              <c:numCache>
                <c:formatCode>General</c:formatCode>
                <c:ptCount val="14"/>
                <c:pt idx="0">
                  <c:v>9.5</c:v>
                </c:pt>
                <c:pt idx="1">
                  <c:v>15.75</c:v>
                </c:pt>
                <c:pt idx="2">
                  <c:v>18.75</c:v>
                </c:pt>
                <c:pt idx="3">
                  <c:v>20.75</c:v>
                </c:pt>
                <c:pt idx="5">
                  <c:v>21.75</c:v>
                </c:pt>
                <c:pt idx="7">
                  <c:v>22.75</c:v>
                </c:pt>
                <c:pt idx="8">
                  <c:v>23.25</c:v>
                </c:pt>
                <c:pt idx="9">
                  <c:v>23.75</c:v>
                </c:pt>
                <c:pt idx="10">
                  <c:v>24.25</c:v>
                </c:pt>
                <c:pt idx="11">
                  <c:v>24.75</c:v>
                </c:pt>
                <c:pt idx="12">
                  <c:v>25.25</c:v>
                </c:pt>
                <c:pt idx="13">
                  <c:v>25.75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EF4-4A41-AB73-CE6C5AC17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274000"/>
        <c:axId val="321271256"/>
      </c:scatterChart>
      <c:valAx>
        <c:axId val="321274000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r>
                  <a:rPr lang="en-NZ" sz="3200" baseline="30000" dirty="0">
                    <a:solidFill>
                      <a:schemeClr val="bg1"/>
                    </a:solidFill>
                  </a:rPr>
                  <a:t>234</a:t>
                </a:r>
                <a:r>
                  <a:rPr lang="en-NZ" sz="3200" dirty="0">
                    <a:solidFill>
                      <a:schemeClr val="bg1"/>
                    </a:solidFill>
                  </a:rPr>
                  <a:t>Thex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1256"/>
        <c:crosses val="autoZero"/>
        <c:crossBetween val="midCat"/>
      </c:valAx>
      <c:valAx>
        <c:axId val="321271256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r>
                  <a:rPr lang="en-NZ">
                    <a:solidFill>
                      <a:schemeClr val="bg1"/>
                    </a:solidFill>
                  </a:rPr>
                  <a:t>Depth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40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accent1">
        <a:lumMod val="50000"/>
      </a:schemeClr>
    </a:solidFill>
    <a:ln>
      <a:noFill/>
    </a:ln>
    <a:effectLst/>
  </c:spPr>
  <c:txPr>
    <a:bodyPr/>
    <a:lstStyle/>
    <a:p>
      <a:pPr>
        <a:defRPr sz="1200" b="1">
          <a:solidFill>
            <a:schemeClr val="accent5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545EC-D2CE-4494-9C2F-9A99BB1FD2D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C1C60-B774-4504-8B36-2010FEAF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6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4442D-5F73-4A72-90BE-7F445401D24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8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131C4F4F-1205-4042-A1EA-7C66739BA009}" type="slidenum">
              <a:rPr lang="en-US" sz="1200">
                <a:latin typeface="Arial" charset="0"/>
              </a:rPr>
              <a:pPr algn="r" eaLnBrk="1" hangingPunct="1"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8421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0976EB-2760-498B-994C-98C2B702F304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12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4E9612-DBCB-4548-99DD-8BFF468857D3}" type="slidenum">
              <a:rPr lang="en-US">
                <a:latin typeface="Arial" charset="0"/>
              </a:rPr>
              <a:pPr/>
              <a:t>30</a:t>
            </a:fld>
            <a:endParaRPr lang="en-US">
              <a:latin typeface="Arial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507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 motion prediction and recurrence interval estimate for canyon flushing triggered by widespread failure of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Kaikōura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Canyon rim. A) Comparison of ground motion simulation for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Hundalee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fault using the GMPE for site class C (12) and the distribution of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landsliding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canyon rim triggered by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Kaikōura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earthquake. B) Hazard curve derived from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Kaikōura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Canyon from the NSHM used to derived recurrence interval estimates for PGA.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C1C60-B774-4504-8B36-2010FEAFBB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4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4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2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8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2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1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6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5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9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F7142-B95B-4E9C-BFD9-07B76036A9B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2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875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58000"/>
                </a:schemeClr>
              </a:gs>
              <a:gs pos="37000">
                <a:schemeClr val="accent5">
                  <a:lumMod val="75000"/>
                  <a:alpha val="89000"/>
                </a:schemeClr>
              </a:gs>
              <a:gs pos="100000">
                <a:schemeClr val="accent5">
                  <a:lumMod val="50000"/>
                  <a:alpha val="26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15310" y="1560908"/>
            <a:ext cx="338700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Philip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M. Barnes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</a:t>
            </a: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Alan Orpin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Jamie Howarth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2,5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Jason R. Patton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Geoffroy Lamarche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1,4</a:t>
            </a: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Jenni Hopkins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320" y="5380978"/>
            <a:ext cx="7659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National </a:t>
            </a:r>
            <a:r>
              <a:rPr lang="en-NZ" sz="16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Institute of Water &amp; Atmospheric Research, </a:t>
            </a: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Wellington</a:t>
            </a:r>
            <a:r>
              <a:rPr lang="en-NZ" sz="16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New </a:t>
            </a: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Zealand (NIWA)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GNS Science, Lower Hutt, New Zealand.</a:t>
            </a:r>
          </a:p>
          <a:p>
            <a:pPr marL="342900" indent="-342900">
              <a:buFont typeface="+mj-lt"/>
              <a:buAutoNum type="arabicPeriod"/>
            </a:pP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Humboldt State University, Dept. of Geology, California, USA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School </a:t>
            </a:r>
            <a:r>
              <a:rPr lang="en-US" sz="16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of Environment, University of Auckland, New Zealand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Victoria </a:t>
            </a:r>
            <a:r>
              <a:rPr lang="en-US" sz="16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University of Wellington</a:t>
            </a:r>
            <a:r>
              <a:rPr lang="en-US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  <a:endParaRPr lang="en-US" sz="1600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3" name="Picture 12" descr="niwa-colo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59" y="1957194"/>
            <a:ext cx="3026802" cy="73381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1712531" y="4324022"/>
            <a:ext cx="834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Susanne Woelz, John Mitchell, Peter Gerring,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Quinn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NIWA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McKoewn, Aratrika Ganguly,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Banks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Auckland University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Davidson (University of Canterbury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N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277" y="3877984"/>
            <a:ext cx="3898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Ship-board Science Party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8752"/>
            <a:ext cx="12155454" cy="1569660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Sedimentary Evidence for the 2016 November M 7.8 Kaikōura Earthquake and Possible Sedimentary Evidence for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Paleoearthquakes along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Hikurangi Subduction Zone</a:t>
            </a:r>
            <a:endParaRPr lang="en-NZ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47" y="1511746"/>
            <a:ext cx="1216545" cy="2002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54" y="2850542"/>
            <a:ext cx="4097613" cy="431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94" y="3452921"/>
            <a:ext cx="2009416" cy="7189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66" y="3452921"/>
            <a:ext cx="2009416" cy="671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38" y="3709927"/>
            <a:ext cx="2009416" cy="4018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68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5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5058" y="729615"/>
            <a:ext cx="33169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 cores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~5.5 m long from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sites on the continental margin between the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Kaikōura coast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Poverty Bay. </a:t>
            </a:r>
            <a:endParaRPr lang="en-N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used two types of corers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Piston corer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Multi-corer  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N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longer cores probably span the last 5000-7000 years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5059" y="0"/>
            <a:ext cx="277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collected:</a:t>
            </a:r>
            <a:endParaRPr lang="en-NZ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6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5265" y="726718"/>
            <a:ext cx="2482215" cy="3754755"/>
            <a:chOff x="0" y="0"/>
            <a:chExt cx="1744345" cy="26384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" y="1343025"/>
              <a:ext cx="1729105" cy="1295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744345" cy="1308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387989" y="213863"/>
            <a:ext cx="174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</a:rPr>
              <a:t>Piston Corer</a:t>
            </a:r>
            <a:endParaRPr lang="en-NZ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05" y="4757386"/>
            <a:ext cx="4229428" cy="1983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5" b="29640"/>
          <a:stretch/>
        </p:blipFill>
        <p:spPr>
          <a:xfrm>
            <a:off x="5432589" y="2362478"/>
            <a:ext cx="2246259" cy="3616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4" t="9635" r="29301" b="15459"/>
          <a:stretch/>
        </p:blipFill>
        <p:spPr>
          <a:xfrm>
            <a:off x="3019288" y="1072158"/>
            <a:ext cx="2011681" cy="24180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7852505" y="0"/>
            <a:ext cx="4339495" cy="6858000"/>
            <a:chOff x="7908503" y="171773"/>
            <a:chExt cx="4041140" cy="596420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" t="29481" r="28235" b="30519"/>
            <a:stretch/>
          </p:blipFill>
          <p:spPr>
            <a:xfrm>
              <a:off x="7908503" y="171773"/>
              <a:ext cx="4041140" cy="596420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817314" y="558512"/>
              <a:ext cx="21323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400" b="1" dirty="0" smtClean="0"/>
                <a:t>Repeated turbidite layers</a:t>
              </a:r>
              <a:endParaRPr lang="en-NZ" sz="2400" b="1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716710" y="1531481"/>
            <a:ext cx="2019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</a:rPr>
              <a:t>Volcanic Ash</a:t>
            </a:r>
          </a:p>
          <a:p>
            <a:r>
              <a:rPr lang="en-NZ" sz="2400" b="1" dirty="0" smtClean="0">
                <a:solidFill>
                  <a:schemeClr val="bg1"/>
                </a:solidFill>
              </a:rPr>
              <a:t>From North Is.</a:t>
            </a:r>
            <a:endParaRPr lang="en-NZ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6812" y="213863"/>
            <a:ext cx="254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bg1"/>
                </a:solidFill>
              </a:rPr>
              <a:t>X-ray radiography of cores</a:t>
            </a:r>
            <a:endParaRPr lang="en-NZ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4096" y="4295721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</a:rPr>
              <a:t>Portable laboratory</a:t>
            </a:r>
            <a:endParaRPr lang="en-N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Cxug3fcVQAIOS67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3999" y="50512"/>
            <a:ext cx="3048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 the last core!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1216" y="1"/>
            <a:ext cx="1787284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Aratrika 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Ganguly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090" y="342900"/>
            <a:ext cx="205851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</a:t>
            </a:r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McKoewn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9196" y="1297007"/>
            <a:ext cx="156004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 Hopkins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6957" y="158234"/>
            <a:ext cx="1644233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Jason R. Patton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8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646331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cores contain layers of gravel, sand, mud, and volcanic ash.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layers are “turbidites”, </a:t>
            </a:r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rapidly </a:t>
            </a: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transported and deposited (within </a:t>
            </a:r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 and days) </a:t>
            </a: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turbidity currents resulting from landslides.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cores contain </a:t>
            </a:r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25 </a:t>
            </a: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turbidites: Excellent paleoseismic records are likely.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 </a:t>
            </a:r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ash, recording past </a:t>
            </a: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eruptions </a:t>
            </a:r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North Island volcanic centres. </a:t>
            </a:r>
            <a:endParaRPr lang="en-N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Post-voyage </a:t>
            </a:r>
            <a:r>
              <a:rPr lang="en-N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will involve detailed laboratory analysis and </a:t>
            </a:r>
            <a:r>
              <a:rPr lang="en-N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radionuclide age control.</a:t>
            </a:r>
            <a:endParaRPr lang="en-N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518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Preliminary Results:</a:t>
            </a:r>
            <a:endParaRPr lang="en-NZ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3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0"/>
            <a:ext cx="99613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617" y="254000"/>
            <a:ext cx="409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Tephrostratigraphy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37695" y="5575967"/>
            <a:ext cx="3987182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 Interpretation: </a:t>
            </a:r>
          </a:p>
          <a:p>
            <a:r>
              <a:rPr lang="en-NZ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</a:t>
            </a: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Jenni Hopkins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8750" y="3162300"/>
            <a:ext cx="2400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“While you were gone…”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3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42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8741" r="8007" b="3846"/>
          <a:stretch/>
        </p:blipFill>
        <p:spPr>
          <a:xfrm>
            <a:off x="6283504" y="0"/>
            <a:ext cx="5908496" cy="690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986" y="512418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Zealand Geonet Shakemap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24069" y="354965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USGS</a:t>
            </a:r>
          </a:p>
          <a:p>
            <a:pPr algn="ctr"/>
            <a:r>
              <a:rPr lang="en-US" sz="2400" b="1" dirty="0" smtClean="0"/>
              <a:t>Shakemap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2" t="73889"/>
          <a:stretch/>
        </p:blipFill>
        <p:spPr>
          <a:xfrm>
            <a:off x="5600700" y="4933950"/>
            <a:ext cx="525089" cy="1790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350" y="104775"/>
            <a:ext cx="735554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Ground Shaking During Earthquake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44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4"/>
          <a:stretch/>
        </p:blipFill>
        <p:spPr>
          <a:xfrm>
            <a:off x="0" y="0"/>
            <a:ext cx="64821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2108" y="12680"/>
            <a:ext cx="57098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PGA recorded in horizontal and vertical directions recorded by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GeoNet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strong motion instruments.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100,000 landslides mapped in pink regions.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0" y="411001"/>
            <a:ext cx="838047" cy="13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66" y="0"/>
            <a:ext cx="559163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66003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 Density Map</a:t>
            </a:r>
          </a:p>
          <a:p>
            <a:endParaRPr lang="en-US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Given the large number of landslides on land and that submarine landslides occur in materials often more susceptible to failure, maybe there were some submarine landslides.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366" y="61443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Valkaniotis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Sotiris of the Earthquake Geology Research Group and the Aristotle University of Thessaloniki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38671"/>
          <a:stretch/>
        </p:blipFill>
        <p:spPr bwMode="auto">
          <a:xfrm>
            <a:off x="8573118" y="759221"/>
            <a:ext cx="3433352" cy="5307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10281" y="6066626"/>
            <a:ext cx="375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Multicorer: </a:t>
            </a:r>
          </a:p>
          <a:p>
            <a:r>
              <a:rPr lang="en-N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4 short cores at once.</a:t>
            </a:r>
            <a:endParaRPr lang="en-N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645" y="628413"/>
            <a:ext cx="77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Was a new turbidite emplaced in the Hikurangi Trough following the November 14</a:t>
            </a:r>
            <a:r>
              <a:rPr lang="en-NZ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Mw 7.8 Kaikōura Earthquake?</a:t>
            </a: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58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geoscience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Nov. 14th Mw 7.8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Kaikōura earthquake</a:t>
            </a:r>
            <a:endParaRPr lang="en-NZ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4741" y="1874902"/>
            <a:ext cx="5786942" cy="4835999"/>
            <a:chOff x="419863" y="1748554"/>
            <a:chExt cx="4568593" cy="38178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5" t="6186" r="16798" b="12027"/>
            <a:stretch/>
          </p:blipFill>
          <p:spPr>
            <a:xfrm>
              <a:off x="419863" y="1748554"/>
              <a:ext cx="4568593" cy="38178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4458712" y="2563658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263154" y="3185396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03439" y="3032906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44967" y="3141519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273356" y="3329794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744967" y="3657482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73188" y="2411961"/>
            <a:ext cx="2463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The earthquake presented a very rare opportunity with which to calibrate paleoseismic data!</a:t>
            </a:r>
            <a:endParaRPr lang="en-N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6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r="4355" b="314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928914"/>
            <a:ext cx="4991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TAN1613 Science Crew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311"/>
            <a:ext cx="515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Tangaroa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voyage TAN1613 was </a:t>
            </a:r>
            <a:r>
              <a:rPr lang="en-N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by 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MBIE Endeavour fund and a NIWA Core Programme</a:t>
            </a:r>
            <a:endParaRPr lang="en-NZ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2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5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0615" y="2525486"/>
            <a:ext cx="5544457" cy="387531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5060" y="119269"/>
            <a:ext cx="3316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 Symbols: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Cores collected as part of our paleoseismic Investigation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Symbols: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Cores targeted to find evidence of M 7.8 earthquake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0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75059" y="0"/>
            <a:ext cx="331694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Locations Chosen Based Upon: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turbidity current pathway analyses (MOVE software)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seafloor type analyses (e.g. backscatter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test for alternate triggering hypotheses (geomorphic setting)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9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5059" y="0"/>
            <a:ext cx="3316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 of strong ground shaking in source areas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4598" y="5603705"/>
            <a:ext cx="29578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USGS Shakemap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MMI contours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27796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6051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66" y="3503517"/>
            <a:ext cx="4234328" cy="3271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1531" y="2207623"/>
            <a:ext cx="888275" cy="2808514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9185787" y="4712544"/>
            <a:ext cx="2417146" cy="1114981"/>
            <a:chOff x="9185787" y="4712544"/>
            <a:chExt cx="2417146" cy="1114981"/>
          </a:xfrm>
        </p:grpSpPr>
        <p:sp>
          <p:nvSpPr>
            <p:cNvPr id="6" name="Oval 5"/>
            <p:cNvSpPr/>
            <p:nvPr/>
          </p:nvSpPr>
          <p:spPr>
            <a:xfrm>
              <a:off x="10848975" y="4712544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1145732" y="4843523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209321" y="5139507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616377" y="5123618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85787" y="5400562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5311" y="4416560"/>
            <a:ext cx="2549017" cy="923711"/>
            <a:chOff x="9195311" y="4416560"/>
            <a:chExt cx="2549017" cy="923711"/>
          </a:xfrm>
        </p:grpSpPr>
        <p:sp>
          <p:nvSpPr>
            <p:cNvPr id="7" name="Oval 6"/>
            <p:cNvSpPr/>
            <p:nvPr/>
          </p:nvSpPr>
          <p:spPr>
            <a:xfrm>
              <a:off x="11287127" y="4416560"/>
              <a:ext cx="457201" cy="426963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195311" y="4913308"/>
              <a:ext cx="457201" cy="426963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705725" y="1076325"/>
            <a:ext cx="750326" cy="295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56051" y="122218"/>
            <a:ext cx="3735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7.8 Seismoturbidite?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and Presence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2604" r="39971" b="2729"/>
          <a:stretch/>
        </p:blipFill>
        <p:spPr>
          <a:xfrm>
            <a:off x="8560492" y="1241322"/>
            <a:ext cx="3468603" cy="55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85512"/>
            <a:ext cx="12192000" cy="3672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26" y="126669"/>
            <a:ext cx="5482704" cy="423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553" y="126669"/>
            <a:ext cx="6380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TOPAS Sub-Bottom Data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468" y="2477626"/>
            <a:ext cx="5222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Transit: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 to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0565438" y="1753478"/>
            <a:ext cx="550333" cy="55033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0565438" y="2071588"/>
            <a:ext cx="550333" cy="2322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62275" y="3775407"/>
            <a:ext cx="118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Turbidites!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2505076" y="3960073"/>
            <a:ext cx="457199" cy="211877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60" y="0"/>
            <a:ext cx="7785440" cy="6016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536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17669" r="1933"/>
          <a:stretch/>
        </p:blipFill>
        <p:spPr>
          <a:xfrm>
            <a:off x="2161388" y="3841850"/>
            <a:ext cx="3304902" cy="292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1009" y="0"/>
            <a:ext cx="2078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TAN1613-53 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21)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954107"/>
            <a:ext cx="236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is located on the seafloor above the Hikurangi Channel, which would require the turbidity current to avulse the ~250 m deep channel.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110" y="6042867"/>
            <a:ext cx="2361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Oxidized sediment underlying turbidite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10111772" y="2371532"/>
            <a:ext cx="832453" cy="55033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2723"/>
          <a:stretch/>
        </p:blipFill>
        <p:spPr>
          <a:xfrm>
            <a:off x="7043842" y="4797800"/>
            <a:ext cx="3570605" cy="19657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9715500" y="3200400"/>
            <a:ext cx="257175" cy="308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9828122" cy="6858000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854091"/>
              </p:ext>
            </p:extLst>
          </p:nvPr>
        </p:nvGraphicFramePr>
        <p:xfrm>
          <a:off x="12413732" y="409574"/>
          <a:ext cx="4506179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84897" y="0"/>
            <a:ext cx="402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234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 Half-Life = 24.1 Days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5664" y="5473005"/>
            <a:ext cx="2447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Oxidized </a:t>
            </a:r>
          </a:p>
          <a:p>
            <a:pPr algn="ctr"/>
            <a:r>
              <a:rPr lang="en-US" sz="2800" dirty="0" smtClean="0"/>
              <a:t>Pre-Earthquake Seafloor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010526" y="4619625"/>
            <a:ext cx="171449" cy="1095375"/>
          </a:xfrm>
          <a:prstGeom prst="straightConnector1">
            <a:avLst/>
          </a:prstGeom>
          <a:ln w="3492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19915" y="5903893"/>
            <a:ext cx="2446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Upward Fining Deposit</a:t>
            </a:r>
            <a:endParaRPr lang="en-US" sz="2800" dirty="0"/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V="1">
            <a:off x="4743000" y="4019550"/>
            <a:ext cx="267150" cy="1884343"/>
          </a:xfrm>
          <a:prstGeom prst="straightConnector1">
            <a:avLst/>
          </a:prstGeom>
          <a:ln w="3492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00149" y="5903893"/>
            <a:ext cx="2446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Deposited</a:t>
            </a:r>
          </a:p>
          <a:p>
            <a:pPr algn="ctr"/>
            <a:r>
              <a:rPr lang="en-US" sz="2800" dirty="0" smtClean="0"/>
              <a:t>“Yesterday”</a:t>
            </a:r>
            <a:endParaRPr lang="en-US" sz="28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9278189" y="4410075"/>
            <a:ext cx="414758" cy="1493819"/>
          </a:xfrm>
          <a:prstGeom prst="straightConnector1">
            <a:avLst/>
          </a:prstGeom>
          <a:ln w="3492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76575" y="2151727"/>
            <a:ext cx="16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Bioturbation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26705" y="4888229"/>
            <a:ext cx="13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Bioturbation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6768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67684" y="0"/>
            <a:ext cx="362431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circles show locations where the co-seismic turbidite has been sampled, scaled to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 thickness (T)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bottom right inset shows the detailed morphology of the entrenched Hikurangi Channel with some of the co-seismic turbidite sample sites indicated by stars</a:t>
            </a:r>
          </a:p>
        </p:txBody>
      </p:sp>
    </p:spTree>
    <p:extLst>
      <p:ext uri="{BB962C8B-B14F-4D97-AF65-F5344CB8AC3E}">
        <p14:creationId xmlns:p14="http://schemas.microsoft.com/office/powerpoint/2010/main" val="41520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28649" r="4791" b="25585"/>
          <a:stretch/>
        </p:blipFill>
        <p:spPr>
          <a:xfrm>
            <a:off x="436055" y="1866171"/>
            <a:ext cx="6717220" cy="4726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1305" y="669912"/>
            <a:ext cx="10832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Helping to characterise the distribution and location of faults that ruptured during the November 14</a:t>
            </a:r>
            <a:r>
              <a:rPr lang="en-NZ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Mw 7.8 Kaikōura Earthquake</a:t>
            </a: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7350" y="3533776"/>
            <a:ext cx="2857500" cy="2952749"/>
            <a:chOff x="1543050" y="2790826"/>
            <a:chExt cx="2857500" cy="2952749"/>
          </a:xfrm>
        </p:grpSpPr>
        <p:sp>
          <p:nvSpPr>
            <p:cNvPr id="3" name="Freeform 2"/>
            <p:cNvSpPr/>
            <p:nvPr/>
          </p:nvSpPr>
          <p:spPr>
            <a:xfrm>
              <a:off x="3105150" y="2790826"/>
              <a:ext cx="1133475" cy="979062"/>
            </a:xfrm>
            <a:custGeom>
              <a:avLst/>
              <a:gdLst>
                <a:gd name="connsiteX0" fmla="*/ 2448560 w 2448560"/>
                <a:gd name="connsiteY0" fmla="*/ 0 h 2510184"/>
                <a:gd name="connsiteX1" fmla="*/ 2387600 w 2448560"/>
                <a:gd name="connsiteY1" fmla="*/ 20320 h 2510184"/>
                <a:gd name="connsiteX2" fmla="*/ 2357120 w 2448560"/>
                <a:gd name="connsiteY2" fmla="*/ 50800 h 2510184"/>
                <a:gd name="connsiteX3" fmla="*/ 2326640 w 2448560"/>
                <a:gd name="connsiteY3" fmla="*/ 71120 h 2510184"/>
                <a:gd name="connsiteX4" fmla="*/ 2296160 w 2448560"/>
                <a:gd name="connsiteY4" fmla="*/ 81280 h 2510184"/>
                <a:gd name="connsiteX5" fmla="*/ 2235200 w 2448560"/>
                <a:gd name="connsiteY5" fmla="*/ 121920 h 2510184"/>
                <a:gd name="connsiteX6" fmla="*/ 2194560 w 2448560"/>
                <a:gd name="connsiteY6" fmla="*/ 142240 h 2510184"/>
                <a:gd name="connsiteX7" fmla="*/ 2133600 w 2448560"/>
                <a:gd name="connsiteY7" fmla="*/ 182880 h 2510184"/>
                <a:gd name="connsiteX8" fmla="*/ 2092960 w 2448560"/>
                <a:gd name="connsiteY8" fmla="*/ 203200 h 2510184"/>
                <a:gd name="connsiteX9" fmla="*/ 2001520 w 2448560"/>
                <a:gd name="connsiteY9" fmla="*/ 254000 h 2510184"/>
                <a:gd name="connsiteX10" fmla="*/ 1960880 w 2448560"/>
                <a:gd name="connsiteY10" fmla="*/ 284480 h 2510184"/>
                <a:gd name="connsiteX11" fmla="*/ 1930400 w 2448560"/>
                <a:gd name="connsiteY11" fmla="*/ 294640 h 2510184"/>
                <a:gd name="connsiteX12" fmla="*/ 1869440 w 2448560"/>
                <a:gd name="connsiteY12" fmla="*/ 335280 h 2510184"/>
                <a:gd name="connsiteX13" fmla="*/ 1838960 w 2448560"/>
                <a:gd name="connsiteY13" fmla="*/ 355600 h 2510184"/>
                <a:gd name="connsiteX14" fmla="*/ 1747520 w 2448560"/>
                <a:gd name="connsiteY14" fmla="*/ 457200 h 2510184"/>
                <a:gd name="connsiteX15" fmla="*/ 1696720 w 2448560"/>
                <a:gd name="connsiteY15" fmla="*/ 528320 h 2510184"/>
                <a:gd name="connsiteX16" fmla="*/ 1686560 w 2448560"/>
                <a:gd name="connsiteY16" fmla="*/ 558800 h 2510184"/>
                <a:gd name="connsiteX17" fmla="*/ 1625600 w 2448560"/>
                <a:gd name="connsiteY17" fmla="*/ 629920 h 2510184"/>
                <a:gd name="connsiteX18" fmla="*/ 1595120 w 2448560"/>
                <a:gd name="connsiteY18" fmla="*/ 701040 h 2510184"/>
                <a:gd name="connsiteX19" fmla="*/ 1574800 w 2448560"/>
                <a:gd name="connsiteY19" fmla="*/ 731520 h 2510184"/>
                <a:gd name="connsiteX20" fmla="*/ 1564640 w 2448560"/>
                <a:gd name="connsiteY20" fmla="*/ 762000 h 2510184"/>
                <a:gd name="connsiteX21" fmla="*/ 1493520 w 2448560"/>
                <a:gd name="connsiteY21" fmla="*/ 863600 h 2510184"/>
                <a:gd name="connsiteX22" fmla="*/ 1483360 w 2448560"/>
                <a:gd name="connsiteY22" fmla="*/ 894080 h 2510184"/>
                <a:gd name="connsiteX23" fmla="*/ 1432560 w 2448560"/>
                <a:gd name="connsiteY23" fmla="*/ 975360 h 2510184"/>
                <a:gd name="connsiteX24" fmla="*/ 1412240 w 2448560"/>
                <a:gd name="connsiteY24" fmla="*/ 1036320 h 2510184"/>
                <a:gd name="connsiteX25" fmla="*/ 1371600 w 2448560"/>
                <a:gd name="connsiteY25" fmla="*/ 1097280 h 2510184"/>
                <a:gd name="connsiteX26" fmla="*/ 1351280 w 2448560"/>
                <a:gd name="connsiteY26" fmla="*/ 1127760 h 2510184"/>
                <a:gd name="connsiteX27" fmla="*/ 1330960 w 2448560"/>
                <a:gd name="connsiteY27" fmla="*/ 1168400 h 2510184"/>
                <a:gd name="connsiteX28" fmla="*/ 1310640 w 2448560"/>
                <a:gd name="connsiteY28" fmla="*/ 1198880 h 2510184"/>
                <a:gd name="connsiteX29" fmla="*/ 1290320 w 2448560"/>
                <a:gd name="connsiteY29" fmla="*/ 1249680 h 2510184"/>
                <a:gd name="connsiteX30" fmla="*/ 1270000 w 2448560"/>
                <a:gd name="connsiteY30" fmla="*/ 1280160 h 2510184"/>
                <a:gd name="connsiteX31" fmla="*/ 1249680 w 2448560"/>
                <a:gd name="connsiteY31" fmla="*/ 1330960 h 2510184"/>
                <a:gd name="connsiteX32" fmla="*/ 1229360 w 2448560"/>
                <a:gd name="connsiteY32" fmla="*/ 1371600 h 2510184"/>
                <a:gd name="connsiteX33" fmla="*/ 1209040 w 2448560"/>
                <a:gd name="connsiteY33" fmla="*/ 1402080 h 2510184"/>
                <a:gd name="connsiteX34" fmla="*/ 1198880 w 2448560"/>
                <a:gd name="connsiteY34" fmla="*/ 1432560 h 2510184"/>
                <a:gd name="connsiteX35" fmla="*/ 1168400 w 2448560"/>
                <a:gd name="connsiteY35" fmla="*/ 1463040 h 2510184"/>
                <a:gd name="connsiteX36" fmla="*/ 1148080 w 2448560"/>
                <a:gd name="connsiteY36" fmla="*/ 1503680 h 2510184"/>
                <a:gd name="connsiteX37" fmla="*/ 1117600 w 2448560"/>
                <a:gd name="connsiteY37" fmla="*/ 1534160 h 2510184"/>
                <a:gd name="connsiteX38" fmla="*/ 1087120 w 2448560"/>
                <a:gd name="connsiteY38" fmla="*/ 1574800 h 2510184"/>
                <a:gd name="connsiteX39" fmla="*/ 1066800 w 2448560"/>
                <a:gd name="connsiteY39" fmla="*/ 1605280 h 2510184"/>
                <a:gd name="connsiteX40" fmla="*/ 985520 w 2448560"/>
                <a:gd name="connsiteY40" fmla="*/ 1696720 h 2510184"/>
                <a:gd name="connsiteX41" fmla="*/ 965200 w 2448560"/>
                <a:gd name="connsiteY41" fmla="*/ 1727200 h 2510184"/>
                <a:gd name="connsiteX42" fmla="*/ 944880 w 2448560"/>
                <a:gd name="connsiteY42" fmla="*/ 1757680 h 2510184"/>
                <a:gd name="connsiteX43" fmla="*/ 873760 w 2448560"/>
                <a:gd name="connsiteY43" fmla="*/ 1859280 h 2510184"/>
                <a:gd name="connsiteX44" fmla="*/ 853440 w 2448560"/>
                <a:gd name="connsiteY44" fmla="*/ 1889760 h 2510184"/>
                <a:gd name="connsiteX45" fmla="*/ 833120 w 2448560"/>
                <a:gd name="connsiteY45" fmla="*/ 1920240 h 2510184"/>
                <a:gd name="connsiteX46" fmla="*/ 782320 w 2448560"/>
                <a:gd name="connsiteY46" fmla="*/ 1981200 h 2510184"/>
                <a:gd name="connsiteX47" fmla="*/ 751840 w 2448560"/>
                <a:gd name="connsiteY47" fmla="*/ 2011680 h 2510184"/>
                <a:gd name="connsiteX48" fmla="*/ 731520 w 2448560"/>
                <a:gd name="connsiteY48" fmla="*/ 2042160 h 2510184"/>
                <a:gd name="connsiteX49" fmla="*/ 701040 w 2448560"/>
                <a:gd name="connsiteY49" fmla="*/ 2082800 h 2510184"/>
                <a:gd name="connsiteX50" fmla="*/ 660400 w 2448560"/>
                <a:gd name="connsiteY50" fmla="*/ 2143760 h 2510184"/>
                <a:gd name="connsiteX51" fmla="*/ 640080 w 2448560"/>
                <a:gd name="connsiteY51" fmla="*/ 2184400 h 2510184"/>
                <a:gd name="connsiteX52" fmla="*/ 548640 w 2448560"/>
                <a:gd name="connsiteY52" fmla="*/ 2275840 h 2510184"/>
                <a:gd name="connsiteX53" fmla="*/ 518160 w 2448560"/>
                <a:gd name="connsiteY53" fmla="*/ 2306320 h 2510184"/>
                <a:gd name="connsiteX54" fmla="*/ 497840 w 2448560"/>
                <a:gd name="connsiteY54" fmla="*/ 2336800 h 2510184"/>
                <a:gd name="connsiteX55" fmla="*/ 467360 w 2448560"/>
                <a:gd name="connsiteY55" fmla="*/ 2346960 h 2510184"/>
                <a:gd name="connsiteX56" fmla="*/ 355600 w 2448560"/>
                <a:gd name="connsiteY56" fmla="*/ 2407920 h 2510184"/>
                <a:gd name="connsiteX57" fmla="*/ 294640 w 2448560"/>
                <a:gd name="connsiteY57" fmla="*/ 2428240 h 2510184"/>
                <a:gd name="connsiteX58" fmla="*/ 223520 w 2448560"/>
                <a:gd name="connsiteY58" fmla="*/ 2458720 h 2510184"/>
                <a:gd name="connsiteX59" fmla="*/ 162560 w 2448560"/>
                <a:gd name="connsiteY59" fmla="*/ 2479040 h 2510184"/>
                <a:gd name="connsiteX60" fmla="*/ 121920 w 2448560"/>
                <a:gd name="connsiteY60" fmla="*/ 2489200 h 2510184"/>
                <a:gd name="connsiteX61" fmla="*/ 40640 w 2448560"/>
                <a:gd name="connsiteY61" fmla="*/ 2509520 h 2510184"/>
                <a:gd name="connsiteX62" fmla="*/ 0 w 2448560"/>
                <a:gd name="connsiteY62" fmla="*/ 2509520 h 251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448560" h="2510184">
                  <a:moveTo>
                    <a:pt x="2448560" y="0"/>
                  </a:moveTo>
                  <a:cubicBezTo>
                    <a:pt x="2428240" y="6773"/>
                    <a:pt x="2406324" y="9918"/>
                    <a:pt x="2387600" y="20320"/>
                  </a:cubicBezTo>
                  <a:cubicBezTo>
                    <a:pt x="2375040" y="27298"/>
                    <a:pt x="2368158" y="41602"/>
                    <a:pt x="2357120" y="50800"/>
                  </a:cubicBezTo>
                  <a:cubicBezTo>
                    <a:pt x="2347739" y="58617"/>
                    <a:pt x="2337562" y="65659"/>
                    <a:pt x="2326640" y="71120"/>
                  </a:cubicBezTo>
                  <a:cubicBezTo>
                    <a:pt x="2317061" y="75909"/>
                    <a:pt x="2305522" y="76079"/>
                    <a:pt x="2296160" y="81280"/>
                  </a:cubicBezTo>
                  <a:cubicBezTo>
                    <a:pt x="2274812" y="93140"/>
                    <a:pt x="2257043" y="110998"/>
                    <a:pt x="2235200" y="121920"/>
                  </a:cubicBezTo>
                  <a:cubicBezTo>
                    <a:pt x="2221653" y="128693"/>
                    <a:pt x="2207547" y="134448"/>
                    <a:pt x="2194560" y="142240"/>
                  </a:cubicBezTo>
                  <a:cubicBezTo>
                    <a:pt x="2173619" y="154805"/>
                    <a:pt x="2155443" y="171958"/>
                    <a:pt x="2133600" y="182880"/>
                  </a:cubicBezTo>
                  <a:cubicBezTo>
                    <a:pt x="2120053" y="189653"/>
                    <a:pt x="2105947" y="195408"/>
                    <a:pt x="2092960" y="203200"/>
                  </a:cubicBezTo>
                  <a:cubicBezTo>
                    <a:pt x="2005621" y="255603"/>
                    <a:pt x="2062828" y="233564"/>
                    <a:pt x="2001520" y="254000"/>
                  </a:cubicBezTo>
                  <a:cubicBezTo>
                    <a:pt x="1987973" y="264160"/>
                    <a:pt x="1975582" y="276079"/>
                    <a:pt x="1960880" y="284480"/>
                  </a:cubicBezTo>
                  <a:cubicBezTo>
                    <a:pt x="1951581" y="289793"/>
                    <a:pt x="1939762" y="289439"/>
                    <a:pt x="1930400" y="294640"/>
                  </a:cubicBezTo>
                  <a:cubicBezTo>
                    <a:pt x="1909052" y="306500"/>
                    <a:pt x="1889760" y="321733"/>
                    <a:pt x="1869440" y="335280"/>
                  </a:cubicBezTo>
                  <a:cubicBezTo>
                    <a:pt x="1859280" y="342053"/>
                    <a:pt x="1847594" y="346966"/>
                    <a:pt x="1838960" y="355600"/>
                  </a:cubicBezTo>
                  <a:cubicBezTo>
                    <a:pt x="1802021" y="392539"/>
                    <a:pt x="1774032" y="414780"/>
                    <a:pt x="1747520" y="457200"/>
                  </a:cubicBezTo>
                  <a:cubicBezTo>
                    <a:pt x="1702944" y="528522"/>
                    <a:pt x="1754825" y="470215"/>
                    <a:pt x="1696720" y="528320"/>
                  </a:cubicBezTo>
                  <a:cubicBezTo>
                    <a:pt x="1693333" y="538480"/>
                    <a:pt x="1691873" y="549501"/>
                    <a:pt x="1686560" y="558800"/>
                  </a:cubicBezTo>
                  <a:cubicBezTo>
                    <a:pt x="1669182" y="589212"/>
                    <a:pt x="1649621" y="605899"/>
                    <a:pt x="1625600" y="629920"/>
                  </a:cubicBezTo>
                  <a:cubicBezTo>
                    <a:pt x="1614202" y="664115"/>
                    <a:pt x="1615208" y="665887"/>
                    <a:pt x="1595120" y="701040"/>
                  </a:cubicBezTo>
                  <a:cubicBezTo>
                    <a:pt x="1589062" y="711642"/>
                    <a:pt x="1580261" y="720598"/>
                    <a:pt x="1574800" y="731520"/>
                  </a:cubicBezTo>
                  <a:cubicBezTo>
                    <a:pt x="1570011" y="741099"/>
                    <a:pt x="1569841" y="752638"/>
                    <a:pt x="1564640" y="762000"/>
                  </a:cubicBezTo>
                  <a:cubicBezTo>
                    <a:pt x="1546771" y="794164"/>
                    <a:pt x="1516351" y="833158"/>
                    <a:pt x="1493520" y="863600"/>
                  </a:cubicBezTo>
                  <a:cubicBezTo>
                    <a:pt x="1490133" y="873760"/>
                    <a:pt x="1488673" y="884781"/>
                    <a:pt x="1483360" y="894080"/>
                  </a:cubicBezTo>
                  <a:cubicBezTo>
                    <a:pt x="1442601" y="965409"/>
                    <a:pt x="1461519" y="902963"/>
                    <a:pt x="1432560" y="975360"/>
                  </a:cubicBezTo>
                  <a:cubicBezTo>
                    <a:pt x="1424605" y="995247"/>
                    <a:pt x="1424121" y="1018498"/>
                    <a:pt x="1412240" y="1036320"/>
                  </a:cubicBezTo>
                  <a:lnTo>
                    <a:pt x="1371600" y="1097280"/>
                  </a:lnTo>
                  <a:cubicBezTo>
                    <a:pt x="1364827" y="1107440"/>
                    <a:pt x="1356741" y="1116838"/>
                    <a:pt x="1351280" y="1127760"/>
                  </a:cubicBezTo>
                  <a:cubicBezTo>
                    <a:pt x="1344507" y="1141307"/>
                    <a:pt x="1338474" y="1155250"/>
                    <a:pt x="1330960" y="1168400"/>
                  </a:cubicBezTo>
                  <a:cubicBezTo>
                    <a:pt x="1324902" y="1179002"/>
                    <a:pt x="1316101" y="1187958"/>
                    <a:pt x="1310640" y="1198880"/>
                  </a:cubicBezTo>
                  <a:cubicBezTo>
                    <a:pt x="1302484" y="1215192"/>
                    <a:pt x="1298476" y="1233368"/>
                    <a:pt x="1290320" y="1249680"/>
                  </a:cubicBezTo>
                  <a:cubicBezTo>
                    <a:pt x="1284859" y="1260602"/>
                    <a:pt x="1275461" y="1269238"/>
                    <a:pt x="1270000" y="1280160"/>
                  </a:cubicBezTo>
                  <a:cubicBezTo>
                    <a:pt x="1261844" y="1296472"/>
                    <a:pt x="1257087" y="1314294"/>
                    <a:pt x="1249680" y="1330960"/>
                  </a:cubicBezTo>
                  <a:cubicBezTo>
                    <a:pt x="1243529" y="1344800"/>
                    <a:pt x="1236874" y="1358450"/>
                    <a:pt x="1229360" y="1371600"/>
                  </a:cubicBezTo>
                  <a:cubicBezTo>
                    <a:pt x="1223302" y="1382202"/>
                    <a:pt x="1214501" y="1391158"/>
                    <a:pt x="1209040" y="1402080"/>
                  </a:cubicBezTo>
                  <a:cubicBezTo>
                    <a:pt x="1204251" y="1411659"/>
                    <a:pt x="1204821" y="1423649"/>
                    <a:pt x="1198880" y="1432560"/>
                  </a:cubicBezTo>
                  <a:cubicBezTo>
                    <a:pt x="1190910" y="1444515"/>
                    <a:pt x="1176751" y="1451348"/>
                    <a:pt x="1168400" y="1463040"/>
                  </a:cubicBezTo>
                  <a:cubicBezTo>
                    <a:pt x="1159597" y="1475365"/>
                    <a:pt x="1156883" y="1491355"/>
                    <a:pt x="1148080" y="1503680"/>
                  </a:cubicBezTo>
                  <a:cubicBezTo>
                    <a:pt x="1139729" y="1515372"/>
                    <a:pt x="1126951" y="1523251"/>
                    <a:pt x="1117600" y="1534160"/>
                  </a:cubicBezTo>
                  <a:cubicBezTo>
                    <a:pt x="1106580" y="1547017"/>
                    <a:pt x="1096962" y="1561021"/>
                    <a:pt x="1087120" y="1574800"/>
                  </a:cubicBezTo>
                  <a:cubicBezTo>
                    <a:pt x="1080023" y="1584736"/>
                    <a:pt x="1075434" y="1596646"/>
                    <a:pt x="1066800" y="1605280"/>
                  </a:cubicBezTo>
                  <a:cubicBezTo>
                    <a:pt x="976534" y="1695546"/>
                    <a:pt x="1078947" y="1556579"/>
                    <a:pt x="985520" y="1696720"/>
                  </a:cubicBezTo>
                  <a:lnTo>
                    <a:pt x="965200" y="1727200"/>
                  </a:lnTo>
                  <a:cubicBezTo>
                    <a:pt x="958427" y="1737360"/>
                    <a:pt x="952206" y="1747911"/>
                    <a:pt x="944880" y="1757680"/>
                  </a:cubicBezTo>
                  <a:cubicBezTo>
                    <a:pt x="899747" y="1817857"/>
                    <a:pt x="923793" y="1784231"/>
                    <a:pt x="873760" y="1859280"/>
                  </a:cubicBezTo>
                  <a:lnTo>
                    <a:pt x="853440" y="1889760"/>
                  </a:lnTo>
                  <a:cubicBezTo>
                    <a:pt x="846667" y="1899920"/>
                    <a:pt x="841754" y="1911606"/>
                    <a:pt x="833120" y="1920240"/>
                  </a:cubicBezTo>
                  <a:cubicBezTo>
                    <a:pt x="744072" y="2009288"/>
                    <a:pt x="853045" y="1896330"/>
                    <a:pt x="782320" y="1981200"/>
                  </a:cubicBezTo>
                  <a:cubicBezTo>
                    <a:pt x="773122" y="1992238"/>
                    <a:pt x="761038" y="2000642"/>
                    <a:pt x="751840" y="2011680"/>
                  </a:cubicBezTo>
                  <a:cubicBezTo>
                    <a:pt x="744023" y="2021061"/>
                    <a:pt x="738617" y="2032224"/>
                    <a:pt x="731520" y="2042160"/>
                  </a:cubicBezTo>
                  <a:cubicBezTo>
                    <a:pt x="721678" y="2055939"/>
                    <a:pt x="710751" y="2068928"/>
                    <a:pt x="701040" y="2082800"/>
                  </a:cubicBezTo>
                  <a:cubicBezTo>
                    <a:pt x="687035" y="2102807"/>
                    <a:pt x="671322" y="2121917"/>
                    <a:pt x="660400" y="2143760"/>
                  </a:cubicBezTo>
                  <a:cubicBezTo>
                    <a:pt x="653627" y="2157307"/>
                    <a:pt x="649541" y="2172573"/>
                    <a:pt x="640080" y="2184400"/>
                  </a:cubicBezTo>
                  <a:lnTo>
                    <a:pt x="548640" y="2275840"/>
                  </a:lnTo>
                  <a:cubicBezTo>
                    <a:pt x="538480" y="2286000"/>
                    <a:pt x="526130" y="2294365"/>
                    <a:pt x="518160" y="2306320"/>
                  </a:cubicBezTo>
                  <a:cubicBezTo>
                    <a:pt x="511387" y="2316480"/>
                    <a:pt x="507375" y="2329172"/>
                    <a:pt x="497840" y="2336800"/>
                  </a:cubicBezTo>
                  <a:cubicBezTo>
                    <a:pt x="489477" y="2343490"/>
                    <a:pt x="476939" y="2342171"/>
                    <a:pt x="467360" y="2346960"/>
                  </a:cubicBezTo>
                  <a:cubicBezTo>
                    <a:pt x="393160" y="2384060"/>
                    <a:pt x="493735" y="2361875"/>
                    <a:pt x="355600" y="2407920"/>
                  </a:cubicBezTo>
                  <a:cubicBezTo>
                    <a:pt x="335280" y="2414693"/>
                    <a:pt x="312462" y="2416359"/>
                    <a:pt x="294640" y="2428240"/>
                  </a:cubicBezTo>
                  <a:cubicBezTo>
                    <a:pt x="246283" y="2460478"/>
                    <a:pt x="283163" y="2440827"/>
                    <a:pt x="223520" y="2458720"/>
                  </a:cubicBezTo>
                  <a:cubicBezTo>
                    <a:pt x="203004" y="2464875"/>
                    <a:pt x="183340" y="2473845"/>
                    <a:pt x="162560" y="2479040"/>
                  </a:cubicBezTo>
                  <a:cubicBezTo>
                    <a:pt x="149013" y="2482427"/>
                    <a:pt x="135346" y="2485364"/>
                    <a:pt x="121920" y="2489200"/>
                  </a:cubicBezTo>
                  <a:cubicBezTo>
                    <a:pt x="81631" y="2500711"/>
                    <a:pt x="91342" y="2503886"/>
                    <a:pt x="40640" y="2509520"/>
                  </a:cubicBezTo>
                  <a:cubicBezTo>
                    <a:pt x="27176" y="2511016"/>
                    <a:pt x="13547" y="2509520"/>
                    <a:pt x="0" y="250952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3170314" y="3486343"/>
              <a:ext cx="1230236" cy="43374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1543050" y="3810000"/>
              <a:ext cx="1562100" cy="1933575"/>
              <a:chOff x="1543050" y="3810000"/>
              <a:chExt cx="1562100" cy="1933575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2124075" y="3810000"/>
                <a:ext cx="981075" cy="866775"/>
              </a:xfrm>
              <a:custGeom>
                <a:avLst/>
                <a:gdLst>
                  <a:gd name="connsiteX0" fmla="*/ 981075 w 981075"/>
                  <a:gd name="connsiteY0" fmla="*/ 0 h 866775"/>
                  <a:gd name="connsiteX1" fmla="*/ 904875 w 981075"/>
                  <a:gd name="connsiteY1" fmla="*/ 28575 h 866775"/>
                  <a:gd name="connsiteX2" fmla="*/ 847725 w 981075"/>
                  <a:gd name="connsiteY2" fmla="*/ 47625 h 866775"/>
                  <a:gd name="connsiteX3" fmla="*/ 819150 w 981075"/>
                  <a:gd name="connsiteY3" fmla="*/ 66675 h 866775"/>
                  <a:gd name="connsiteX4" fmla="*/ 762000 w 981075"/>
                  <a:gd name="connsiteY4" fmla="*/ 85725 h 866775"/>
                  <a:gd name="connsiteX5" fmla="*/ 733425 w 981075"/>
                  <a:gd name="connsiteY5" fmla="*/ 104775 h 866775"/>
                  <a:gd name="connsiteX6" fmla="*/ 676275 w 981075"/>
                  <a:gd name="connsiteY6" fmla="*/ 152400 h 866775"/>
                  <a:gd name="connsiteX7" fmla="*/ 647700 w 981075"/>
                  <a:gd name="connsiteY7" fmla="*/ 161925 h 866775"/>
                  <a:gd name="connsiteX8" fmla="*/ 619125 w 981075"/>
                  <a:gd name="connsiteY8" fmla="*/ 190500 h 866775"/>
                  <a:gd name="connsiteX9" fmla="*/ 561975 w 981075"/>
                  <a:gd name="connsiteY9" fmla="*/ 228600 h 866775"/>
                  <a:gd name="connsiteX10" fmla="*/ 533400 w 981075"/>
                  <a:gd name="connsiteY10" fmla="*/ 247650 h 866775"/>
                  <a:gd name="connsiteX11" fmla="*/ 447675 w 981075"/>
                  <a:gd name="connsiteY11" fmla="*/ 314325 h 866775"/>
                  <a:gd name="connsiteX12" fmla="*/ 419100 w 981075"/>
                  <a:gd name="connsiteY12" fmla="*/ 333375 h 866775"/>
                  <a:gd name="connsiteX13" fmla="*/ 390525 w 981075"/>
                  <a:gd name="connsiteY13" fmla="*/ 352425 h 866775"/>
                  <a:gd name="connsiteX14" fmla="*/ 361950 w 981075"/>
                  <a:gd name="connsiteY14" fmla="*/ 361950 h 866775"/>
                  <a:gd name="connsiteX15" fmla="*/ 276225 w 981075"/>
                  <a:gd name="connsiteY15" fmla="*/ 428625 h 866775"/>
                  <a:gd name="connsiteX16" fmla="*/ 247650 w 981075"/>
                  <a:gd name="connsiteY16" fmla="*/ 447675 h 866775"/>
                  <a:gd name="connsiteX17" fmla="*/ 190500 w 981075"/>
                  <a:gd name="connsiteY17" fmla="*/ 523875 h 866775"/>
                  <a:gd name="connsiteX18" fmla="*/ 161925 w 981075"/>
                  <a:gd name="connsiteY18" fmla="*/ 552450 h 866775"/>
                  <a:gd name="connsiteX19" fmla="*/ 142875 w 981075"/>
                  <a:gd name="connsiteY19" fmla="*/ 590550 h 866775"/>
                  <a:gd name="connsiteX20" fmla="*/ 114300 w 981075"/>
                  <a:gd name="connsiteY20" fmla="*/ 628650 h 866775"/>
                  <a:gd name="connsiteX21" fmla="*/ 76200 w 981075"/>
                  <a:gd name="connsiteY21" fmla="*/ 685800 h 866775"/>
                  <a:gd name="connsiteX22" fmla="*/ 57150 w 981075"/>
                  <a:gd name="connsiteY22" fmla="*/ 714375 h 866775"/>
                  <a:gd name="connsiteX23" fmla="*/ 38100 w 981075"/>
                  <a:gd name="connsiteY23" fmla="*/ 762000 h 866775"/>
                  <a:gd name="connsiteX24" fmla="*/ 28575 w 981075"/>
                  <a:gd name="connsiteY24" fmla="*/ 790575 h 866775"/>
                  <a:gd name="connsiteX25" fmla="*/ 9525 w 981075"/>
                  <a:gd name="connsiteY25" fmla="*/ 828675 h 866775"/>
                  <a:gd name="connsiteX26" fmla="*/ 0 w 981075"/>
                  <a:gd name="connsiteY26" fmla="*/ 866775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1075" h="866775">
                    <a:moveTo>
                      <a:pt x="981075" y="0"/>
                    </a:moveTo>
                    <a:cubicBezTo>
                      <a:pt x="868169" y="22581"/>
                      <a:pt x="985143" y="-7100"/>
                      <a:pt x="904875" y="28575"/>
                    </a:cubicBezTo>
                    <a:cubicBezTo>
                      <a:pt x="886525" y="36730"/>
                      <a:pt x="864433" y="36486"/>
                      <a:pt x="847725" y="47625"/>
                    </a:cubicBezTo>
                    <a:cubicBezTo>
                      <a:pt x="838200" y="53975"/>
                      <a:pt x="829611" y="62026"/>
                      <a:pt x="819150" y="66675"/>
                    </a:cubicBezTo>
                    <a:cubicBezTo>
                      <a:pt x="800800" y="74830"/>
                      <a:pt x="778708" y="74586"/>
                      <a:pt x="762000" y="85725"/>
                    </a:cubicBezTo>
                    <a:cubicBezTo>
                      <a:pt x="752475" y="92075"/>
                      <a:pt x="742219" y="97446"/>
                      <a:pt x="733425" y="104775"/>
                    </a:cubicBezTo>
                    <a:cubicBezTo>
                      <a:pt x="701827" y="131107"/>
                      <a:pt x="711748" y="134663"/>
                      <a:pt x="676275" y="152400"/>
                    </a:cubicBezTo>
                    <a:cubicBezTo>
                      <a:pt x="667295" y="156890"/>
                      <a:pt x="657225" y="158750"/>
                      <a:pt x="647700" y="161925"/>
                    </a:cubicBezTo>
                    <a:cubicBezTo>
                      <a:pt x="638175" y="171450"/>
                      <a:pt x="629758" y="182230"/>
                      <a:pt x="619125" y="190500"/>
                    </a:cubicBezTo>
                    <a:cubicBezTo>
                      <a:pt x="601053" y="204556"/>
                      <a:pt x="581025" y="215900"/>
                      <a:pt x="561975" y="228600"/>
                    </a:cubicBezTo>
                    <a:cubicBezTo>
                      <a:pt x="552450" y="234950"/>
                      <a:pt x="541495" y="239555"/>
                      <a:pt x="533400" y="247650"/>
                    </a:cubicBezTo>
                    <a:cubicBezTo>
                      <a:pt x="488636" y="292414"/>
                      <a:pt x="516033" y="268753"/>
                      <a:pt x="447675" y="314325"/>
                    </a:cubicBezTo>
                    <a:lnTo>
                      <a:pt x="419100" y="333375"/>
                    </a:lnTo>
                    <a:cubicBezTo>
                      <a:pt x="409575" y="339725"/>
                      <a:pt x="401385" y="348805"/>
                      <a:pt x="390525" y="352425"/>
                    </a:cubicBezTo>
                    <a:lnTo>
                      <a:pt x="361950" y="361950"/>
                    </a:lnTo>
                    <a:cubicBezTo>
                      <a:pt x="317186" y="406714"/>
                      <a:pt x="344583" y="383053"/>
                      <a:pt x="276225" y="428625"/>
                    </a:cubicBezTo>
                    <a:cubicBezTo>
                      <a:pt x="266700" y="434975"/>
                      <a:pt x="254519" y="438517"/>
                      <a:pt x="247650" y="447675"/>
                    </a:cubicBezTo>
                    <a:cubicBezTo>
                      <a:pt x="228600" y="473075"/>
                      <a:pt x="212951" y="501424"/>
                      <a:pt x="190500" y="523875"/>
                    </a:cubicBezTo>
                    <a:cubicBezTo>
                      <a:pt x="180975" y="533400"/>
                      <a:pt x="169755" y="541489"/>
                      <a:pt x="161925" y="552450"/>
                    </a:cubicBezTo>
                    <a:cubicBezTo>
                      <a:pt x="153672" y="564004"/>
                      <a:pt x="150400" y="578509"/>
                      <a:pt x="142875" y="590550"/>
                    </a:cubicBezTo>
                    <a:cubicBezTo>
                      <a:pt x="134461" y="604012"/>
                      <a:pt x="123404" y="615645"/>
                      <a:pt x="114300" y="628650"/>
                    </a:cubicBezTo>
                    <a:cubicBezTo>
                      <a:pt x="101170" y="647407"/>
                      <a:pt x="88900" y="666750"/>
                      <a:pt x="76200" y="685800"/>
                    </a:cubicBezTo>
                    <a:cubicBezTo>
                      <a:pt x="69850" y="695325"/>
                      <a:pt x="61402" y="703746"/>
                      <a:pt x="57150" y="714375"/>
                    </a:cubicBezTo>
                    <a:cubicBezTo>
                      <a:pt x="50800" y="730250"/>
                      <a:pt x="44103" y="745991"/>
                      <a:pt x="38100" y="762000"/>
                    </a:cubicBezTo>
                    <a:cubicBezTo>
                      <a:pt x="34575" y="771401"/>
                      <a:pt x="32530" y="781347"/>
                      <a:pt x="28575" y="790575"/>
                    </a:cubicBezTo>
                    <a:cubicBezTo>
                      <a:pt x="22982" y="803626"/>
                      <a:pt x="14511" y="815380"/>
                      <a:pt x="9525" y="828675"/>
                    </a:cubicBezTo>
                    <a:cubicBezTo>
                      <a:pt x="4928" y="840932"/>
                      <a:pt x="0" y="866775"/>
                      <a:pt x="0" y="866775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2333625" y="4352925"/>
                <a:ext cx="200492" cy="352425"/>
              </a:xfrm>
              <a:custGeom>
                <a:avLst/>
                <a:gdLst>
                  <a:gd name="connsiteX0" fmla="*/ 0 w 200492"/>
                  <a:gd name="connsiteY0" fmla="*/ 0 h 352425"/>
                  <a:gd name="connsiteX1" fmla="*/ 28575 w 200492"/>
                  <a:gd name="connsiteY1" fmla="*/ 47625 h 352425"/>
                  <a:gd name="connsiteX2" fmla="*/ 57150 w 200492"/>
                  <a:gd name="connsiteY2" fmla="*/ 66675 h 352425"/>
                  <a:gd name="connsiteX3" fmla="*/ 114300 w 200492"/>
                  <a:gd name="connsiteY3" fmla="*/ 104775 h 352425"/>
                  <a:gd name="connsiteX4" fmla="*/ 142875 w 200492"/>
                  <a:gd name="connsiteY4" fmla="*/ 133350 h 352425"/>
                  <a:gd name="connsiteX5" fmla="*/ 152400 w 200492"/>
                  <a:gd name="connsiteY5" fmla="*/ 161925 h 352425"/>
                  <a:gd name="connsiteX6" fmla="*/ 171450 w 200492"/>
                  <a:gd name="connsiteY6" fmla="*/ 190500 h 352425"/>
                  <a:gd name="connsiteX7" fmla="*/ 200025 w 200492"/>
                  <a:gd name="connsiteY7" fmla="*/ 323850 h 352425"/>
                  <a:gd name="connsiteX8" fmla="*/ 200025 w 200492"/>
                  <a:gd name="connsiteY8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492" h="352425">
                    <a:moveTo>
                      <a:pt x="0" y="0"/>
                    </a:moveTo>
                    <a:cubicBezTo>
                      <a:pt x="9525" y="15875"/>
                      <a:pt x="16527" y="33569"/>
                      <a:pt x="28575" y="47625"/>
                    </a:cubicBezTo>
                    <a:cubicBezTo>
                      <a:pt x="36025" y="56317"/>
                      <a:pt x="48356" y="59346"/>
                      <a:pt x="57150" y="66675"/>
                    </a:cubicBezTo>
                    <a:cubicBezTo>
                      <a:pt x="104716" y="106313"/>
                      <a:pt x="64082" y="88036"/>
                      <a:pt x="114300" y="104775"/>
                    </a:cubicBezTo>
                    <a:cubicBezTo>
                      <a:pt x="123825" y="114300"/>
                      <a:pt x="135403" y="122142"/>
                      <a:pt x="142875" y="133350"/>
                    </a:cubicBezTo>
                    <a:cubicBezTo>
                      <a:pt x="148444" y="141704"/>
                      <a:pt x="147910" y="152945"/>
                      <a:pt x="152400" y="161925"/>
                    </a:cubicBezTo>
                    <a:cubicBezTo>
                      <a:pt x="157520" y="172164"/>
                      <a:pt x="165100" y="180975"/>
                      <a:pt x="171450" y="190500"/>
                    </a:cubicBezTo>
                    <a:cubicBezTo>
                      <a:pt x="183935" y="240441"/>
                      <a:pt x="194493" y="274065"/>
                      <a:pt x="200025" y="323850"/>
                    </a:cubicBezTo>
                    <a:cubicBezTo>
                      <a:pt x="201077" y="333317"/>
                      <a:pt x="200025" y="342900"/>
                      <a:pt x="200025" y="352425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2200275" y="4943475"/>
                <a:ext cx="133350" cy="76200"/>
              </a:xfrm>
              <a:custGeom>
                <a:avLst/>
                <a:gdLst>
                  <a:gd name="connsiteX0" fmla="*/ 0 w 95250"/>
                  <a:gd name="connsiteY0" fmla="*/ 38100 h 38100"/>
                  <a:gd name="connsiteX1" fmla="*/ 47625 w 95250"/>
                  <a:gd name="connsiteY1" fmla="*/ 28575 h 38100"/>
                  <a:gd name="connsiteX2" fmla="*/ 76200 w 95250"/>
                  <a:gd name="connsiteY2" fmla="*/ 9525 h 38100"/>
                  <a:gd name="connsiteX3" fmla="*/ 95250 w 95250"/>
                  <a:gd name="connsiteY3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38100">
                    <a:moveTo>
                      <a:pt x="0" y="38100"/>
                    </a:moveTo>
                    <a:cubicBezTo>
                      <a:pt x="15875" y="34925"/>
                      <a:pt x="32466" y="34259"/>
                      <a:pt x="47625" y="28575"/>
                    </a:cubicBezTo>
                    <a:cubicBezTo>
                      <a:pt x="58344" y="24555"/>
                      <a:pt x="66384" y="15415"/>
                      <a:pt x="76200" y="9525"/>
                    </a:cubicBezTo>
                    <a:cubicBezTo>
                      <a:pt x="82288" y="5872"/>
                      <a:pt x="88900" y="3175"/>
                      <a:pt x="95250" y="0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543050" y="5667375"/>
                <a:ext cx="133350" cy="76200"/>
              </a:xfrm>
              <a:custGeom>
                <a:avLst/>
                <a:gdLst>
                  <a:gd name="connsiteX0" fmla="*/ 0 w 95250"/>
                  <a:gd name="connsiteY0" fmla="*/ 38100 h 38100"/>
                  <a:gd name="connsiteX1" fmla="*/ 47625 w 95250"/>
                  <a:gd name="connsiteY1" fmla="*/ 28575 h 38100"/>
                  <a:gd name="connsiteX2" fmla="*/ 76200 w 95250"/>
                  <a:gd name="connsiteY2" fmla="*/ 9525 h 38100"/>
                  <a:gd name="connsiteX3" fmla="*/ 95250 w 95250"/>
                  <a:gd name="connsiteY3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38100">
                    <a:moveTo>
                      <a:pt x="0" y="38100"/>
                    </a:moveTo>
                    <a:cubicBezTo>
                      <a:pt x="15875" y="34925"/>
                      <a:pt x="32466" y="34259"/>
                      <a:pt x="47625" y="28575"/>
                    </a:cubicBezTo>
                    <a:cubicBezTo>
                      <a:pt x="58344" y="24555"/>
                      <a:pt x="66384" y="15415"/>
                      <a:pt x="76200" y="9525"/>
                    </a:cubicBezTo>
                    <a:cubicBezTo>
                      <a:pt x="82288" y="5872"/>
                      <a:pt x="88900" y="3175"/>
                      <a:pt x="95250" y="0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7372351" y="3259797"/>
            <a:ext cx="4581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Tangaroa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undertook seafloor mapping and profiling of the Needles and Chancet faults, two major structures offshore of the Kekerengu Fault 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53275" y="5946084"/>
            <a:ext cx="326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Onshore fault breaks in Yellow, provided by GNS Science</a:t>
            </a:r>
            <a:endParaRPr lang="en-N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50742" y="1879263"/>
            <a:ext cx="460313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geoscience response data indicates that some on-land faults ruptured with large displacements at the coast line</a:t>
            </a:r>
            <a:r>
              <a:rPr lang="en-N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58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geoscience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Nov. 14th Mw 7.8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Kaikōura earthquake</a:t>
            </a:r>
            <a:endParaRPr lang="en-NZ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9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t="14568" r="28012" b="20247"/>
          <a:stretch/>
        </p:blipFill>
        <p:spPr>
          <a:xfrm>
            <a:off x="65804" y="684146"/>
            <a:ext cx="3520386" cy="3188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3081" y="163426"/>
            <a:ext cx="1042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err="1" smtClean="0">
                <a:solidFill>
                  <a:schemeClr val="bg1"/>
                </a:solidFill>
              </a:rPr>
              <a:t>Multibeam</a:t>
            </a:r>
            <a:r>
              <a:rPr lang="en-NZ" sz="2400" b="1" dirty="0" smtClean="0">
                <a:solidFill>
                  <a:schemeClr val="bg1"/>
                </a:solidFill>
              </a:rPr>
              <a:t> mapping and sub-bottom profiling of the Needles and Chancet faults</a:t>
            </a:r>
            <a:endParaRPr lang="en-NZ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4307" y="684146"/>
            <a:ext cx="286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i="1" dirty="0" smtClean="0">
                <a:solidFill>
                  <a:schemeClr val="bg1"/>
                </a:solidFill>
              </a:rPr>
              <a:t>TOPAS PS18 Sub-bottom Profiles</a:t>
            </a:r>
            <a:endParaRPr lang="en-NZ" sz="1600" i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2837" y="1034475"/>
            <a:ext cx="6202940" cy="2372807"/>
            <a:chOff x="5102837" y="1101381"/>
            <a:chExt cx="6202940" cy="23728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42" b="20142"/>
            <a:stretch/>
          </p:blipFill>
          <p:spPr>
            <a:xfrm>
              <a:off x="5102837" y="1101381"/>
              <a:ext cx="6202940" cy="23728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800441" y="1101381"/>
              <a:ext cx="1413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Fault rupture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8507205" y="1470713"/>
              <a:ext cx="0" cy="2341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26992" r="9795" b="41951"/>
          <a:stretch/>
        </p:blipFill>
        <p:spPr>
          <a:xfrm>
            <a:off x="3754035" y="3872421"/>
            <a:ext cx="7995425" cy="2129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882324" y="3503089"/>
            <a:ext cx="141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Fault rupture</a:t>
            </a:r>
            <a:endParaRPr lang="en-NZ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7589088" y="3872421"/>
            <a:ext cx="0" cy="234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0988"/>
          <a:stretch/>
        </p:blipFill>
        <p:spPr>
          <a:xfrm>
            <a:off x="-69171" y="0"/>
            <a:ext cx="12261171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t="14568" r="28012" b="20247"/>
          <a:stretch/>
        </p:blipFill>
        <p:spPr>
          <a:xfrm>
            <a:off x="772568" y="1309237"/>
            <a:ext cx="3520386" cy="31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6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9933" y="2285112"/>
            <a:ext cx="5789699" cy="4361738"/>
            <a:chOff x="1488603" y="329122"/>
            <a:chExt cx="8569798" cy="6456159"/>
          </a:xfrm>
        </p:grpSpPr>
        <p:sp>
          <p:nvSpPr>
            <p:cNvPr id="13" name="TextBox 12"/>
            <p:cNvSpPr txBox="1"/>
            <p:nvPr/>
          </p:nvSpPr>
          <p:spPr>
            <a:xfrm>
              <a:off x="1573121" y="2064273"/>
              <a:ext cx="149495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800" b="1" dirty="0">
                  <a:solidFill>
                    <a:prstClr val="white"/>
                  </a:solidFill>
                  <a:latin typeface="Arial Narrow" pitchFamily="34" charset="0"/>
                </a:rPr>
                <a:t>Australian</a:t>
              </a:r>
            </a:p>
            <a:p>
              <a:pPr algn="ctr"/>
              <a:r>
                <a:rPr lang="en-NZ" sz="2800" b="1" dirty="0">
                  <a:solidFill>
                    <a:prstClr val="white"/>
                  </a:solidFill>
                  <a:latin typeface="Arial Narrow" pitchFamily="34" charset="0"/>
                </a:rPr>
                <a:t>Plate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603" y="329122"/>
              <a:ext cx="8569798" cy="645615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6" r="41975" b="22466"/>
          <a:stretch/>
        </p:blipFill>
        <p:spPr>
          <a:xfrm>
            <a:off x="6239837" y="1131337"/>
            <a:ext cx="5870883" cy="55155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69632" y="155070"/>
            <a:ext cx="6322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historic Great Earthquakes on the Hikurangi Megathrust</a:t>
            </a:r>
            <a:endParaRPr lang="en-N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5596"/>
            <a:ext cx="6055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Hikurangi Subduction Margin</a:t>
            </a:r>
            <a:endParaRPr lang="en-NZ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939" y="1440954"/>
            <a:ext cx="565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Potentially New Zealand’s largest source of earthquake and tsunami hazard and risk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73583" y="-2033240"/>
            <a:ext cx="2633335" cy="1815778"/>
            <a:chOff x="3815526" y="811560"/>
            <a:chExt cx="2633335" cy="1815778"/>
          </a:xfrm>
        </p:grpSpPr>
        <p:pic>
          <p:nvPicPr>
            <p:cNvPr id="20" name="Picture 2" descr="http://jto.s3.amazonaws.com/wp-content/uploads/2014/03/fl20140309x1b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526" y="811560"/>
              <a:ext cx="2633335" cy="181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876341" y="836390"/>
              <a:ext cx="23054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2011 Japan: </a:t>
              </a:r>
              <a:r>
                <a:rPr lang="en-US" sz="2000" b="1" dirty="0">
                  <a:solidFill>
                    <a:srgbClr val="FFFF00"/>
                  </a:solidFill>
                </a:rPr>
                <a:t>Mw </a:t>
              </a:r>
              <a:r>
                <a:rPr lang="en-US" sz="2000" b="1" dirty="0" smtClean="0">
                  <a:solidFill>
                    <a:srgbClr val="FFFF00"/>
                  </a:solidFill>
                </a:rPr>
                <a:t>9.0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873583" y="-559688"/>
            <a:ext cx="2759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http://www.japantimes.co.jp/life/2014/03/08/lifestyle/still-hunting-shadows-three-years-after-311/#.VEn7IvldVUM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048000" y="5355396"/>
            <a:ext cx="9144000" cy="11387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 Sensor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Core Logger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Petrophysics: magnetic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susceptibility, gamma density, p-wave velocity,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resistivity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Other: imagery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(RGB)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/>
          <a:stretch/>
        </p:blipFill>
        <p:spPr>
          <a:xfrm>
            <a:off x="3048000" y="0"/>
            <a:ext cx="9144000" cy="5355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048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 Cores: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Scanning of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Petrophysical Analyses and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Sedimentology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Radioisotopic Analyses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Complimentary: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 Stability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 Analyses</a:t>
            </a:r>
          </a:p>
          <a:p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10371"/>
          <a:stretch/>
        </p:blipFill>
        <p:spPr>
          <a:xfrm>
            <a:off x="0" y="0"/>
            <a:ext cx="45339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14816" r="25470" b="64443"/>
          <a:stretch/>
        </p:blipFill>
        <p:spPr>
          <a:xfrm>
            <a:off x="190500" y="1016000"/>
            <a:ext cx="3543300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14816" r="25470" b="64443"/>
          <a:stretch/>
        </p:blipFill>
        <p:spPr>
          <a:xfrm>
            <a:off x="0" y="2062102"/>
            <a:ext cx="12192000" cy="479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33900" y="0"/>
            <a:ext cx="7658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Results</a:t>
            </a:r>
          </a:p>
          <a:p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and RGB</a:t>
            </a:r>
          </a:p>
          <a:p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Petrophysics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Density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Susceptibility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46331"/>
            <a:ext cx="12191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14</a:t>
            </a:r>
            <a:r>
              <a:rPr lang="en-NZ" sz="3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Nov. Mw 7.8 earthquake generated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widespread turbidity current in the Hikurangi Trough offshore of Marlborough and </a:t>
            </a:r>
            <a:r>
              <a:rPr lang="en-N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Wairarapa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N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detected a very recently emplaced turbidite about 10-20 cm thick over a very large region, extending at least 300 km from Kaikōura. </a:t>
            </a:r>
            <a:endParaRPr lang="en-N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turbidite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settling on the seabed from the water column.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deposition may take many more days.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interpretation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been confirmed with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laboratory analysis and dating of the sediment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N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 location of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submarine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landslides that generated the turbidity current has not been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studied. However, some large landslides have been identified in multibeam surveys conducted by NIWA.</a:t>
            </a:r>
            <a:endParaRPr lang="en-N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39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</a:rPr>
              <a:t>Preliminary results 1 – Coseismic turbidite study</a:t>
            </a:r>
            <a:endParaRPr lang="en-NZ" sz="36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646331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and profiling on the continental shelf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NIWA research vessel </a:t>
            </a:r>
            <a:r>
              <a:rPr lang="en-NZ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Tangaroa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confirms that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submarine Needles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ruptured in the Nov. 14th Mw 7.8 earthquake forming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scarps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seafloor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 the NE Marlborough coast south of Cape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Campbell.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is an offshore extension of the Kekerengu Fault, on which earthquake displacements of 5-10 m occurred on land. </a:t>
            </a:r>
            <a:endParaRPr lang="en-N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offshore rupture appears to have extended at least 20 km offshore, but data collected in the last 24 hours! - needs analysis to confirm the distribution.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data will help inform understanding of the entire fault network activated during the earthquake.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11961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</a:rPr>
              <a:t>Preliminary results 2 – Coseismic rupture of the Needles Fault</a:t>
            </a:r>
            <a:endParaRPr lang="en-NZ" sz="36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bs.twimg.com/media/CxK9G_1XAAAZPT3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1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297"/>
            <a:ext cx="12192000" cy="3364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2875" y="5895975"/>
            <a:ext cx="293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time!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3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07"/>
          <a:stretch/>
        </p:blipFill>
        <p:spPr>
          <a:xfrm>
            <a:off x="0" y="0"/>
            <a:ext cx="761770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17704" y="0"/>
            <a:ext cx="457429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ground motion simulation for the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Hundalee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fault using the GMPE for site class C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distribution of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landsliding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canyon rim triggered by the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Kaikōura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earthquake.</a:t>
            </a:r>
          </a:p>
          <a:p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Mountjoy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submitted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28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6" y="0"/>
            <a:ext cx="1018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8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7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/>
          <a:stretch/>
        </p:blipFill>
        <p:spPr>
          <a:xfrm>
            <a:off x="0" y="1877437"/>
            <a:ext cx="12191999" cy="49805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0" y="0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paleoseismic records are derived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uplifted coastal terraces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subsided lagoons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paleoseismology for Northern Hikurangi</a:t>
            </a:r>
            <a:endParaRPr lang="en-N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9405788" y="6550223"/>
            <a:ext cx="2786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NZ" sz="1400" dirty="0" smtClean="0">
                <a:latin typeface="+mn-lt"/>
              </a:rPr>
              <a:t>Clark et al 2015, Wallace et al. 2015</a:t>
            </a:r>
            <a:endParaRPr lang="en-A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4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93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487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6488668"/>
            <a:ext cx="201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Wallace et al.,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5257" y="215900"/>
            <a:ext cx="524674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Ratio and Slow Slip Earthquakes</a:t>
            </a:r>
          </a:p>
          <a:p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may reveal something about the potential spatial variability for Great Earthquakes (M &gt; 8.0).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3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83" y="0"/>
            <a:ext cx="922911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600200"/>
            <a:ext cx="616473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296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 Fault Systems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619500"/>
            <a:ext cx="29628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multiple sources for strong ground shaking.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5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86" y="0"/>
            <a:ext cx="91464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96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 Fault Systems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6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71" y="0"/>
            <a:ext cx="92879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296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 Fault Systems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0"/>
            <a:ext cx="929030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28" y="417369"/>
            <a:ext cx="2717801" cy="7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38663"/>
            <a:ext cx="12192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Earthquakes, ground motions, landslides, turbidity currents, and turbidites: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Seismic Forcing of Slope Stability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Earthquake creates Ground Motions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Motions trigger Landslides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Landslides transform into Turbidity Currents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Turbidity Currents leave deposits called Turbidites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02278" y="2525487"/>
            <a:ext cx="11232884" cy="4332514"/>
            <a:chOff x="1676402" y="2839695"/>
            <a:chExt cx="9405732" cy="3627783"/>
          </a:xfrm>
        </p:grpSpPr>
        <p:pic>
          <p:nvPicPr>
            <p:cNvPr id="154627" name="Picture 3" descr="Y:\sumatra\coas_thesis\data\illustrations\source_time_fxn\source_time_fxn_sediment_flux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24" b="26506"/>
            <a:stretch/>
          </p:blipFill>
          <p:spPr bwMode="auto">
            <a:xfrm>
              <a:off x="1676402" y="2839695"/>
              <a:ext cx="8939891" cy="362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0576181">
              <a:off x="3598089" y="4519316"/>
              <a:ext cx="2003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Turbidity Current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83867" y="5842524"/>
              <a:ext cx="1398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Earthquake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624146" y="3237089"/>
              <a:ext cx="25058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/>
                <a:t>Submarine Landslides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674296">
              <a:off x="8454240" y="4519315"/>
              <a:ext cx="1834220" cy="400110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effectLst>
              <a:outerShdw blurRad="50800" dist="50800" dir="5400000" algn="ctr" rotWithShape="0">
                <a:srgbClr val="000000">
                  <a:alpha val="2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Ground </a:t>
              </a:r>
              <a:r>
                <a:rPr lang="en-US" sz="2000" b="1" dirty="0" smtClean="0"/>
                <a:t>Motion</a:t>
              </a:r>
              <a:endParaRPr lang="en-US" sz="2000" b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8877303" y="5541515"/>
              <a:ext cx="1514475" cy="765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9496425" y="5741567"/>
              <a:ext cx="569966" cy="2888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9496424" y="6009298"/>
              <a:ext cx="485776" cy="2333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 rot="2648490">
              <a:off x="9188888" y="3507244"/>
              <a:ext cx="1893246" cy="865782"/>
            </a:xfrm>
            <a:custGeom>
              <a:avLst/>
              <a:gdLst>
                <a:gd name="connsiteX0" fmla="*/ 0 w 3457575"/>
                <a:gd name="connsiteY0" fmla="*/ 1581150 h 1581150"/>
                <a:gd name="connsiteX1" fmla="*/ 161925 w 3457575"/>
                <a:gd name="connsiteY1" fmla="*/ 1228725 h 1581150"/>
                <a:gd name="connsiteX2" fmla="*/ 276225 w 3457575"/>
                <a:gd name="connsiteY2" fmla="*/ 990600 h 1581150"/>
                <a:gd name="connsiteX3" fmla="*/ 352425 w 3457575"/>
                <a:gd name="connsiteY3" fmla="*/ 895350 h 1581150"/>
                <a:gd name="connsiteX4" fmla="*/ 590550 w 3457575"/>
                <a:gd name="connsiteY4" fmla="*/ 0 h 1581150"/>
                <a:gd name="connsiteX5" fmla="*/ 771525 w 3457575"/>
                <a:gd name="connsiteY5" fmla="*/ 923925 h 1581150"/>
                <a:gd name="connsiteX6" fmla="*/ 904875 w 3457575"/>
                <a:gd name="connsiteY6" fmla="*/ 857250 h 1581150"/>
                <a:gd name="connsiteX7" fmla="*/ 1200150 w 3457575"/>
                <a:gd name="connsiteY7" fmla="*/ 952500 h 1581150"/>
                <a:gd name="connsiteX8" fmla="*/ 1371600 w 3457575"/>
                <a:gd name="connsiteY8" fmla="*/ 685800 h 1581150"/>
                <a:gd name="connsiteX9" fmla="*/ 1495425 w 3457575"/>
                <a:gd name="connsiteY9" fmla="*/ 533400 h 1581150"/>
                <a:gd name="connsiteX10" fmla="*/ 1657350 w 3457575"/>
                <a:gd name="connsiteY10" fmla="*/ 733425 h 1581150"/>
                <a:gd name="connsiteX11" fmla="*/ 1800225 w 3457575"/>
                <a:gd name="connsiteY11" fmla="*/ 885825 h 1581150"/>
                <a:gd name="connsiteX12" fmla="*/ 1952625 w 3457575"/>
                <a:gd name="connsiteY12" fmla="*/ 657225 h 1581150"/>
                <a:gd name="connsiteX13" fmla="*/ 2105025 w 3457575"/>
                <a:gd name="connsiteY13" fmla="*/ 552450 h 1581150"/>
                <a:gd name="connsiteX14" fmla="*/ 2247900 w 3457575"/>
                <a:gd name="connsiteY14" fmla="*/ 1152525 h 1581150"/>
                <a:gd name="connsiteX15" fmla="*/ 2409825 w 3457575"/>
                <a:gd name="connsiteY15" fmla="*/ 1371600 h 1581150"/>
                <a:gd name="connsiteX16" fmla="*/ 2562225 w 3457575"/>
                <a:gd name="connsiteY16" fmla="*/ 1123950 h 1581150"/>
                <a:gd name="connsiteX17" fmla="*/ 2724150 w 3457575"/>
                <a:gd name="connsiteY17" fmla="*/ 1238250 h 1581150"/>
                <a:gd name="connsiteX18" fmla="*/ 2847975 w 3457575"/>
                <a:gd name="connsiteY18" fmla="*/ 1495425 h 1581150"/>
                <a:gd name="connsiteX19" fmla="*/ 3019425 w 3457575"/>
                <a:gd name="connsiteY19" fmla="*/ 1485900 h 1581150"/>
                <a:gd name="connsiteX20" fmla="*/ 3162300 w 3457575"/>
                <a:gd name="connsiteY20" fmla="*/ 1362075 h 1581150"/>
                <a:gd name="connsiteX21" fmla="*/ 3314700 w 3457575"/>
                <a:gd name="connsiteY21" fmla="*/ 1352550 h 1581150"/>
                <a:gd name="connsiteX22" fmla="*/ 3457575 w 3457575"/>
                <a:gd name="connsiteY22" fmla="*/ 140970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7575" h="1581150">
                  <a:moveTo>
                    <a:pt x="0" y="1581150"/>
                  </a:moveTo>
                  <a:lnTo>
                    <a:pt x="161925" y="1228725"/>
                  </a:lnTo>
                  <a:lnTo>
                    <a:pt x="276225" y="990600"/>
                  </a:lnTo>
                  <a:lnTo>
                    <a:pt x="352425" y="895350"/>
                  </a:lnTo>
                  <a:lnTo>
                    <a:pt x="590550" y="0"/>
                  </a:lnTo>
                  <a:lnTo>
                    <a:pt x="771525" y="923925"/>
                  </a:lnTo>
                  <a:lnTo>
                    <a:pt x="904875" y="857250"/>
                  </a:lnTo>
                  <a:lnTo>
                    <a:pt x="1200150" y="952500"/>
                  </a:lnTo>
                  <a:lnTo>
                    <a:pt x="1371600" y="685800"/>
                  </a:lnTo>
                  <a:lnTo>
                    <a:pt x="1495425" y="533400"/>
                  </a:lnTo>
                  <a:lnTo>
                    <a:pt x="1657350" y="733425"/>
                  </a:lnTo>
                  <a:lnTo>
                    <a:pt x="1800225" y="885825"/>
                  </a:lnTo>
                  <a:lnTo>
                    <a:pt x="1952625" y="657225"/>
                  </a:lnTo>
                  <a:lnTo>
                    <a:pt x="2105025" y="552450"/>
                  </a:lnTo>
                  <a:lnTo>
                    <a:pt x="2247900" y="1152525"/>
                  </a:lnTo>
                  <a:lnTo>
                    <a:pt x="2409825" y="1371600"/>
                  </a:lnTo>
                  <a:lnTo>
                    <a:pt x="2562225" y="1123950"/>
                  </a:lnTo>
                  <a:lnTo>
                    <a:pt x="2724150" y="1238250"/>
                  </a:lnTo>
                  <a:lnTo>
                    <a:pt x="2847975" y="1495425"/>
                  </a:lnTo>
                  <a:lnTo>
                    <a:pt x="3019425" y="1485900"/>
                  </a:lnTo>
                  <a:lnTo>
                    <a:pt x="3162300" y="1362075"/>
                  </a:lnTo>
                  <a:lnTo>
                    <a:pt x="3314700" y="1352550"/>
                  </a:lnTo>
                  <a:lnTo>
                    <a:pt x="3457575" y="140970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" y="4273163"/>
            <a:ext cx="12192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528" y="3903831"/>
            <a:ext cx="104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8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1333</Words>
  <Application>Microsoft Office PowerPoint</Application>
  <PresentationFormat>Widescreen</PresentationFormat>
  <Paragraphs>177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R. Patton</dc:creator>
  <cp:lastModifiedBy>Jason R. Patton</cp:lastModifiedBy>
  <cp:revision>55</cp:revision>
  <dcterms:created xsi:type="dcterms:W3CDTF">2017-04-13T00:47:58Z</dcterms:created>
  <dcterms:modified xsi:type="dcterms:W3CDTF">2017-11-14T10:02:13Z</dcterms:modified>
</cp:coreProperties>
</file>